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68" r:id="rId3"/>
    <p:sldId id="265" r:id="rId4"/>
    <p:sldId id="257" r:id="rId5"/>
    <p:sldId id="266" r:id="rId6"/>
    <p:sldId id="270" r:id="rId7"/>
    <p:sldId id="269" r:id="rId8"/>
    <p:sldId id="267" r:id="rId9"/>
    <p:sldId id="273" r:id="rId10"/>
    <p:sldId id="274" r:id="rId11"/>
    <p:sldId id="275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EEFE"/>
    <a:srgbClr val="96EAFE"/>
    <a:srgbClr val="96FCFE"/>
    <a:srgbClr val="96EDFE"/>
    <a:srgbClr val="95E3FF"/>
    <a:srgbClr val="000099"/>
    <a:srgbClr val="02809E"/>
    <a:srgbClr val="394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4" autoAdjust="0"/>
    <p:restoredTop sz="93617" autoAdjust="0"/>
  </p:normalViewPr>
  <p:slideViewPr>
    <p:cSldViewPr>
      <p:cViewPr varScale="1">
        <p:scale>
          <a:sx n="83" d="100"/>
          <a:sy n="83" d="100"/>
        </p:scale>
        <p:origin x="142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ED8300-2FEE-4B89-8DB4-44BD0C003DEE}" type="doc">
      <dgm:prSet loTypeId="urn:microsoft.com/office/officeart/2005/8/layout/cycle3" loCatId="cycle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9F6C0AB-1C4A-4586-A72C-789CB25AEF2E}">
      <dgm:prSet phldrT="[Text]"/>
      <dgm:spPr>
        <a:ln>
          <a:solidFill>
            <a:srgbClr val="FFC000"/>
          </a:solidFill>
        </a:ln>
      </dgm:spPr>
      <dgm:t>
        <a:bodyPr/>
        <a:lstStyle/>
        <a:p>
          <a:r>
            <a:rPr lang="en-US" dirty="0" smtClean="0"/>
            <a:t>Adverbs </a:t>
          </a:r>
          <a:r>
            <a:rPr lang="en-US" u="none" dirty="0" smtClean="0"/>
            <a:t>of</a:t>
          </a:r>
          <a:r>
            <a:rPr lang="en-US" u="sng" dirty="0" smtClean="0"/>
            <a:t> manner</a:t>
          </a:r>
        </a:p>
        <a:p>
          <a:r>
            <a:rPr lang="en-US" dirty="0" smtClean="0"/>
            <a:t>‘how</a:t>
          </a:r>
          <a:r>
            <a:rPr lang="en-US" dirty="0" smtClean="0"/>
            <a:t>’ you do </a:t>
          </a:r>
          <a:r>
            <a:rPr lang="en-US" dirty="0" smtClean="0"/>
            <a:t>something</a:t>
          </a:r>
          <a:endParaRPr lang="en-US" dirty="0"/>
        </a:p>
      </dgm:t>
    </dgm:pt>
    <dgm:pt modelId="{F6CA513A-EEF7-48BC-8605-DA38E7B56A90}" type="parTrans" cxnId="{B49C85ED-5312-450C-8352-72DECC225F73}">
      <dgm:prSet/>
      <dgm:spPr/>
      <dgm:t>
        <a:bodyPr/>
        <a:lstStyle/>
        <a:p>
          <a:endParaRPr lang="en-US"/>
        </a:p>
      </dgm:t>
    </dgm:pt>
    <dgm:pt modelId="{59A1EF2B-3EAF-4148-A787-2A2BA10C24B9}" type="sibTrans" cxnId="{B49C85ED-5312-450C-8352-72DECC225F73}">
      <dgm:prSet/>
      <dgm:spPr/>
      <dgm:t>
        <a:bodyPr/>
        <a:lstStyle/>
        <a:p>
          <a:endParaRPr lang="en-US"/>
        </a:p>
      </dgm:t>
    </dgm:pt>
    <dgm:pt modelId="{A9431243-32D4-4CCA-A13D-9DEAFD883257}">
      <dgm:prSet phldrT="[Text]"/>
      <dgm:spPr>
        <a:ln>
          <a:solidFill>
            <a:srgbClr val="FFC000"/>
          </a:solidFill>
        </a:ln>
      </dgm:spPr>
      <dgm:t>
        <a:bodyPr/>
        <a:lstStyle/>
        <a:p>
          <a:r>
            <a:rPr lang="en-US" dirty="0" smtClean="0"/>
            <a:t>Adverbs of </a:t>
          </a:r>
          <a:r>
            <a:rPr lang="en-US" u="sng" dirty="0" smtClean="0"/>
            <a:t>frequency</a:t>
          </a:r>
        </a:p>
        <a:p>
          <a:r>
            <a:rPr lang="en-US" dirty="0" smtClean="0"/>
            <a:t>‘how often’ you do </a:t>
          </a:r>
          <a:r>
            <a:rPr lang="en-US" dirty="0" smtClean="0"/>
            <a:t>something</a:t>
          </a:r>
          <a:endParaRPr lang="en-US" dirty="0"/>
        </a:p>
      </dgm:t>
    </dgm:pt>
    <dgm:pt modelId="{D4F0BF71-FD30-4F37-B08F-1C498A8E780D}" type="parTrans" cxnId="{11B0255A-87A1-4DD0-B3E9-263CB03C5ACF}">
      <dgm:prSet/>
      <dgm:spPr/>
      <dgm:t>
        <a:bodyPr/>
        <a:lstStyle/>
        <a:p>
          <a:endParaRPr lang="en-US"/>
        </a:p>
      </dgm:t>
    </dgm:pt>
    <dgm:pt modelId="{802C22E6-EE26-4711-A4CB-491456B665EE}" type="sibTrans" cxnId="{11B0255A-87A1-4DD0-B3E9-263CB03C5ACF}">
      <dgm:prSet/>
      <dgm:spPr/>
      <dgm:t>
        <a:bodyPr/>
        <a:lstStyle/>
        <a:p>
          <a:endParaRPr lang="en-US"/>
        </a:p>
      </dgm:t>
    </dgm:pt>
    <dgm:pt modelId="{D9FC50D4-33FF-497E-AA4B-B2FE755E9014}">
      <dgm:prSet phldrT="[Text]"/>
      <dgm:spPr>
        <a:ln>
          <a:solidFill>
            <a:srgbClr val="FFC000"/>
          </a:solidFill>
        </a:ln>
      </dgm:spPr>
      <dgm:t>
        <a:bodyPr/>
        <a:lstStyle/>
        <a:p>
          <a:r>
            <a:rPr lang="en-US" dirty="0" smtClean="0"/>
            <a:t>Adverbs of </a:t>
          </a:r>
          <a:r>
            <a:rPr lang="en-US" u="sng" dirty="0" smtClean="0"/>
            <a:t>reason</a:t>
          </a:r>
          <a:r>
            <a:rPr lang="en-US" dirty="0" smtClean="0"/>
            <a:t> </a:t>
          </a:r>
          <a:r>
            <a:rPr lang="en-US" dirty="0" smtClean="0"/>
            <a:t>‘Why’ something is </a:t>
          </a:r>
          <a:r>
            <a:rPr lang="en-US" dirty="0" smtClean="0"/>
            <a:t>done</a:t>
          </a:r>
          <a:endParaRPr lang="en-US" dirty="0"/>
        </a:p>
      </dgm:t>
    </dgm:pt>
    <dgm:pt modelId="{0D9D95B3-8F4D-4F68-98D2-9251C99A6BF1}" type="parTrans" cxnId="{C1ED7F73-AA08-4787-A9BC-9FB0AB3B357B}">
      <dgm:prSet/>
      <dgm:spPr/>
      <dgm:t>
        <a:bodyPr/>
        <a:lstStyle/>
        <a:p>
          <a:endParaRPr lang="en-US"/>
        </a:p>
      </dgm:t>
    </dgm:pt>
    <dgm:pt modelId="{124DCC21-920F-468D-9464-67633CB4162E}" type="sibTrans" cxnId="{C1ED7F73-AA08-4787-A9BC-9FB0AB3B357B}">
      <dgm:prSet/>
      <dgm:spPr/>
      <dgm:t>
        <a:bodyPr/>
        <a:lstStyle/>
        <a:p>
          <a:endParaRPr lang="en-US"/>
        </a:p>
      </dgm:t>
    </dgm:pt>
    <dgm:pt modelId="{E712C3BA-60B2-4823-B013-F56768CA4A03}">
      <dgm:prSet phldrT="[Text]"/>
      <dgm:spPr>
        <a:ln>
          <a:solidFill>
            <a:srgbClr val="FFC000"/>
          </a:solidFill>
        </a:ln>
      </dgm:spPr>
      <dgm:t>
        <a:bodyPr/>
        <a:lstStyle/>
        <a:p>
          <a:r>
            <a:rPr lang="en-US" dirty="0" smtClean="0"/>
            <a:t>Adverbs of </a:t>
          </a:r>
          <a:r>
            <a:rPr lang="en-US" u="sng" dirty="0" smtClean="0"/>
            <a:t>place</a:t>
          </a:r>
        </a:p>
        <a:p>
          <a:r>
            <a:rPr lang="en-US" dirty="0" smtClean="0"/>
            <a:t>‘where’ you do </a:t>
          </a:r>
          <a:r>
            <a:rPr lang="en-US" dirty="0" smtClean="0"/>
            <a:t>something</a:t>
          </a:r>
          <a:endParaRPr lang="en-US" dirty="0"/>
        </a:p>
      </dgm:t>
    </dgm:pt>
    <dgm:pt modelId="{98296F30-249F-4D25-A806-B44E05E3FB9A}" type="parTrans" cxnId="{FB965587-EE17-4D68-B9E2-135DD720B343}">
      <dgm:prSet/>
      <dgm:spPr/>
      <dgm:t>
        <a:bodyPr/>
        <a:lstStyle/>
        <a:p>
          <a:endParaRPr lang="en-US"/>
        </a:p>
      </dgm:t>
    </dgm:pt>
    <dgm:pt modelId="{1DEA4D79-05BD-48EC-BF0B-F96E1CB986BD}" type="sibTrans" cxnId="{FB965587-EE17-4D68-B9E2-135DD720B343}">
      <dgm:prSet/>
      <dgm:spPr/>
      <dgm:t>
        <a:bodyPr/>
        <a:lstStyle/>
        <a:p>
          <a:endParaRPr lang="en-US"/>
        </a:p>
      </dgm:t>
    </dgm:pt>
    <dgm:pt modelId="{B563A8BB-A6F9-4A4A-87D1-E555749E18C0}">
      <dgm:prSet phldrT="[Text]"/>
      <dgm:spPr>
        <a:ln>
          <a:solidFill>
            <a:srgbClr val="FFC000"/>
          </a:solidFill>
        </a:ln>
      </dgm:spPr>
      <dgm:t>
        <a:bodyPr/>
        <a:lstStyle/>
        <a:p>
          <a:r>
            <a:rPr lang="en-US" dirty="0" smtClean="0"/>
            <a:t>Adverbs of </a:t>
          </a:r>
          <a:r>
            <a:rPr lang="en-US" u="sng" dirty="0" smtClean="0"/>
            <a:t>degree</a:t>
          </a:r>
        </a:p>
        <a:p>
          <a:r>
            <a:rPr lang="en-US" dirty="0" smtClean="0"/>
            <a:t>‘to what </a:t>
          </a:r>
          <a:r>
            <a:rPr lang="en-US" dirty="0" smtClean="0"/>
            <a:t>degree’ </a:t>
          </a:r>
          <a:r>
            <a:rPr lang="en-US" dirty="0" smtClean="0"/>
            <a:t>you do </a:t>
          </a:r>
          <a:r>
            <a:rPr lang="en-US" dirty="0" smtClean="0"/>
            <a:t>something</a:t>
          </a:r>
          <a:endParaRPr lang="en-US" dirty="0"/>
        </a:p>
      </dgm:t>
    </dgm:pt>
    <dgm:pt modelId="{6F8697E6-002E-426A-B8FD-D8D506638E25}" type="parTrans" cxnId="{6F9BCE70-FDB3-4754-9B29-73C3B016FCEC}">
      <dgm:prSet/>
      <dgm:spPr/>
      <dgm:t>
        <a:bodyPr/>
        <a:lstStyle/>
        <a:p>
          <a:endParaRPr lang="en-US"/>
        </a:p>
      </dgm:t>
    </dgm:pt>
    <dgm:pt modelId="{58D5AF0F-6FF5-4905-BDFF-A99E2B42772B}" type="sibTrans" cxnId="{6F9BCE70-FDB3-4754-9B29-73C3B016FCEC}">
      <dgm:prSet/>
      <dgm:spPr/>
      <dgm:t>
        <a:bodyPr/>
        <a:lstStyle/>
        <a:p>
          <a:endParaRPr lang="en-US"/>
        </a:p>
      </dgm:t>
    </dgm:pt>
    <dgm:pt modelId="{4BEE21C0-FB32-4895-8ED0-FFDD81087579}">
      <dgm:prSet/>
      <dgm:spPr>
        <a:ln>
          <a:solidFill>
            <a:srgbClr val="FFC000"/>
          </a:solidFill>
        </a:ln>
      </dgm:spPr>
      <dgm:t>
        <a:bodyPr/>
        <a:lstStyle/>
        <a:p>
          <a:r>
            <a:rPr lang="en-US" dirty="0" smtClean="0"/>
            <a:t>Adverbs of </a:t>
          </a:r>
          <a:r>
            <a:rPr lang="en-US" u="sng" dirty="0" smtClean="0"/>
            <a:t>time</a:t>
          </a:r>
        </a:p>
        <a:p>
          <a:r>
            <a:rPr lang="en-US" dirty="0" smtClean="0"/>
            <a:t>‘when’ you do </a:t>
          </a:r>
          <a:r>
            <a:rPr lang="en-US" dirty="0" smtClean="0"/>
            <a:t>something</a:t>
          </a:r>
          <a:endParaRPr lang="en-US" dirty="0"/>
        </a:p>
      </dgm:t>
    </dgm:pt>
    <dgm:pt modelId="{3187C9F4-F8FC-415B-B1F4-3131C1F94907}" type="parTrans" cxnId="{4A6802A7-6675-420A-8544-60110BF7612A}">
      <dgm:prSet/>
      <dgm:spPr/>
      <dgm:t>
        <a:bodyPr/>
        <a:lstStyle/>
        <a:p>
          <a:endParaRPr lang="en-US"/>
        </a:p>
      </dgm:t>
    </dgm:pt>
    <dgm:pt modelId="{C9943F78-EAEC-44D5-B84D-551F1EB2907B}" type="sibTrans" cxnId="{4A6802A7-6675-420A-8544-60110BF7612A}">
      <dgm:prSet/>
      <dgm:spPr/>
      <dgm:t>
        <a:bodyPr/>
        <a:lstStyle/>
        <a:p>
          <a:endParaRPr lang="en-US"/>
        </a:p>
      </dgm:t>
    </dgm:pt>
    <dgm:pt modelId="{8D43841E-D18E-4F30-8123-AFF7D1B1FBA6}" type="pres">
      <dgm:prSet presAssocID="{1FED8300-2FEE-4B89-8DB4-44BD0C003D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564476-74A6-4738-A51A-E1F358B75F8F}" type="pres">
      <dgm:prSet presAssocID="{1FED8300-2FEE-4B89-8DB4-44BD0C003DEE}" presName="cycle" presStyleCnt="0"/>
      <dgm:spPr/>
      <dgm:t>
        <a:bodyPr/>
        <a:lstStyle/>
        <a:p>
          <a:endParaRPr lang="en-US"/>
        </a:p>
      </dgm:t>
    </dgm:pt>
    <dgm:pt modelId="{7CD06589-BC9D-440E-9BB5-33C711099536}" type="pres">
      <dgm:prSet presAssocID="{D9F6C0AB-1C4A-4586-A72C-789CB25AEF2E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295E4-E8AB-45CC-AE1F-B9861DB5C3E7}" type="pres">
      <dgm:prSet presAssocID="{59A1EF2B-3EAF-4148-A787-2A2BA10C24B9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0DD2DD12-764D-445B-B62F-3B32D3A302B5}" type="pres">
      <dgm:prSet presAssocID="{4BEE21C0-FB32-4895-8ED0-FFDD81087579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A0C5F-960E-4646-9A6E-810D132904D0}" type="pres">
      <dgm:prSet presAssocID="{A9431243-32D4-4CCA-A13D-9DEAFD883257}" presName="nodeFollowingNodes" presStyleLbl="node1" presStyleIdx="2" presStyleCnt="6" custRadScaleRad="95853" custRadScaleInc="-166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26700-2EA4-4D79-BE75-1166A3334264}" type="pres">
      <dgm:prSet presAssocID="{D9FC50D4-33FF-497E-AA4B-B2FE755E9014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159EF-66C0-41B6-97C8-8CECD4157299}" type="pres">
      <dgm:prSet presAssocID="{E712C3BA-60B2-4823-B013-F56768CA4A03}" presName="nodeFollowingNodes" presStyleLbl="node1" presStyleIdx="4" presStyleCnt="6" custRadScaleRad="95654" custRadScaleInc="16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922C7-70D4-4F0B-AF3F-1B7861A09D76}" type="pres">
      <dgm:prSet presAssocID="{B563A8BB-A6F9-4A4A-87D1-E555749E18C0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D697A6-4B65-41B7-AC31-662C4C6AADD7}" type="presOf" srcId="{B563A8BB-A6F9-4A4A-87D1-E555749E18C0}" destId="{B29922C7-70D4-4F0B-AF3F-1B7861A09D76}" srcOrd="0" destOrd="0" presId="urn:microsoft.com/office/officeart/2005/8/layout/cycle3"/>
    <dgm:cxn modelId="{401CAB3F-E542-49E9-AFF5-A3B9A21C1928}" type="presOf" srcId="{59A1EF2B-3EAF-4148-A787-2A2BA10C24B9}" destId="{5A5295E4-E8AB-45CC-AE1F-B9861DB5C3E7}" srcOrd="0" destOrd="0" presId="urn:microsoft.com/office/officeart/2005/8/layout/cycle3"/>
    <dgm:cxn modelId="{23C4A864-E61C-43F0-9B17-EDD021C01C22}" type="presOf" srcId="{A9431243-32D4-4CCA-A13D-9DEAFD883257}" destId="{E26A0C5F-960E-4646-9A6E-810D132904D0}" srcOrd="0" destOrd="0" presId="urn:microsoft.com/office/officeart/2005/8/layout/cycle3"/>
    <dgm:cxn modelId="{3485123C-2252-4003-94D9-8189D693E6AF}" type="presOf" srcId="{D9FC50D4-33FF-497E-AA4B-B2FE755E9014}" destId="{92526700-2EA4-4D79-BE75-1166A3334264}" srcOrd="0" destOrd="0" presId="urn:microsoft.com/office/officeart/2005/8/layout/cycle3"/>
    <dgm:cxn modelId="{B49C85ED-5312-450C-8352-72DECC225F73}" srcId="{1FED8300-2FEE-4B89-8DB4-44BD0C003DEE}" destId="{D9F6C0AB-1C4A-4586-A72C-789CB25AEF2E}" srcOrd="0" destOrd="0" parTransId="{F6CA513A-EEF7-48BC-8605-DA38E7B56A90}" sibTransId="{59A1EF2B-3EAF-4148-A787-2A2BA10C24B9}"/>
    <dgm:cxn modelId="{9CA6BE79-FAB7-4C91-8561-3F17155118C7}" type="presOf" srcId="{E712C3BA-60B2-4823-B013-F56768CA4A03}" destId="{493159EF-66C0-41B6-97C8-8CECD4157299}" srcOrd="0" destOrd="0" presId="urn:microsoft.com/office/officeart/2005/8/layout/cycle3"/>
    <dgm:cxn modelId="{FB965587-EE17-4D68-B9E2-135DD720B343}" srcId="{1FED8300-2FEE-4B89-8DB4-44BD0C003DEE}" destId="{E712C3BA-60B2-4823-B013-F56768CA4A03}" srcOrd="4" destOrd="0" parTransId="{98296F30-249F-4D25-A806-B44E05E3FB9A}" sibTransId="{1DEA4D79-05BD-48EC-BF0B-F96E1CB986BD}"/>
    <dgm:cxn modelId="{11B0255A-87A1-4DD0-B3E9-263CB03C5ACF}" srcId="{1FED8300-2FEE-4B89-8DB4-44BD0C003DEE}" destId="{A9431243-32D4-4CCA-A13D-9DEAFD883257}" srcOrd="2" destOrd="0" parTransId="{D4F0BF71-FD30-4F37-B08F-1C498A8E780D}" sibTransId="{802C22E6-EE26-4711-A4CB-491456B665EE}"/>
    <dgm:cxn modelId="{CFBCBBB9-F3BA-4A1C-9FD3-63F3CBC57C91}" type="presOf" srcId="{1FED8300-2FEE-4B89-8DB4-44BD0C003DEE}" destId="{8D43841E-D18E-4F30-8123-AFF7D1B1FBA6}" srcOrd="0" destOrd="0" presId="urn:microsoft.com/office/officeart/2005/8/layout/cycle3"/>
    <dgm:cxn modelId="{4A6802A7-6675-420A-8544-60110BF7612A}" srcId="{1FED8300-2FEE-4B89-8DB4-44BD0C003DEE}" destId="{4BEE21C0-FB32-4895-8ED0-FFDD81087579}" srcOrd="1" destOrd="0" parTransId="{3187C9F4-F8FC-415B-B1F4-3131C1F94907}" sibTransId="{C9943F78-EAEC-44D5-B84D-551F1EB2907B}"/>
    <dgm:cxn modelId="{6F9BCE70-FDB3-4754-9B29-73C3B016FCEC}" srcId="{1FED8300-2FEE-4B89-8DB4-44BD0C003DEE}" destId="{B563A8BB-A6F9-4A4A-87D1-E555749E18C0}" srcOrd="5" destOrd="0" parTransId="{6F8697E6-002E-426A-B8FD-D8D506638E25}" sibTransId="{58D5AF0F-6FF5-4905-BDFF-A99E2B42772B}"/>
    <dgm:cxn modelId="{B86F0E91-8988-411C-A354-578A2B73BDAE}" type="presOf" srcId="{D9F6C0AB-1C4A-4586-A72C-789CB25AEF2E}" destId="{7CD06589-BC9D-440E-9BB5-33C711099536}" srcOrd="0" destOrd="0" presId="urn:microsoft.com/office/officeart/2005/8/layout/cycle3"/>
    <dgm:cxn modelId="{C1ED7F73-AA08-4787-A9BC-9FB0AB3B357B}" srcId="{1FED8300-2FEE-4B89-8DB4-44BD0C003DEE}" destId="{D9FC50D4-33FF-497E-AA4B-B2FE755E9014}" srcOrd="3" destOrd="0" parTransId="{0D9D95B3-8F4D-4F68-98D2-9251C99A6BF1}" sibTransId="{124DCC21-920F-468D-9464-67633CB4162E}"/>
    <dgm:cxn modelId="{26E7441E-2BD1-4354-8AEE-A3F9D0FC46B7}" type="presOf" srcId="{4BEE21C0-FB32-4895-8ED0-FFDD81087579}" destId="{0DD2DD12-764D-445B-B62F-3B32D3A302B5}" srcOrd="0" destOrd="0" presId="urn:microsoft.com/office/officeart/2005/8/layout/cycle3"/>
    <dgm:cxn modelId="{A5AEFC6D-B62F-467D-9A98-641B7249CA1A}" type="presParOf" srcId="{8D43841E-D18E-4F30-8123-AFF7D1B1FBA6}" destId="{72564476-74A6-4738-A51A-E1F358B75F8F}" srcOrd="0" destOrd="0" presId="urn:microsoft.com/office/officeart/2005/8/layout/cycle3"/>
    <dgm:cxn modelId="{0B3B2C4B-4E6B-48B4-8820-4CF3C14A7448}" type="presParOf" srcId="{72564476-74A6-4738-A51A-E1F358B75F8F}" destId="{7CD06589-BC9D-440E-9BB5-33C711099536}" srcOrd="0" destOrd="0" presId="urn:microsoft.com/office/officeart/2005/8/layout/cycle3"/>
    <dgm:cxn modelId="{21F4CB68-507E-4888-A852-335325C0F840}" type="presParOf" srcId="{72564476-74A6-4738-A51A-E1F358B75F8F}" destId="{5A5295E4-E8AB-45CC-AE1F-B9861DB5C3E7}" srcOrd="1" destOrd="0" presId="urn:microsoft.com/office/officeart/2005/8/layout/cycle3"/>
    <dgm:cxn modelId="{F8DFB9F1-AD89-4B3F-8CF8-B1B48669C3A2}" type="presParOf" srcId="{72564476-74A6-4738-A51A-E1F358B75F8F}" destId="{0DD2DD12-764D-445B-B62F-3B32D3A302B5}" srcOrd="2" destOrd="0" presId="urn:microsoft.com/office/officeart/2005/8/layout/cycle3"/>
    <dgm:cxn modelId="{6DC51781-B022-460A-919E-F6A8E81DA95C}" type="presParOf" srcId="{72564476-74A6-4738-A51A-E1F358B75F8F}" destId="{E26A0C5F-960E-4646-9A6E-810D132904D0}" srcOrd="3" destOrd="0" presId="urn:microsoft.com/office/officeart/2005/8/layout/cycle3"/>
    <dgm:cxn modelId="{CD14596A-2B50-469B-9C2F-C4DA3AC9CA08}" type="presParOf" srcId="{72564476-74A6-4738-A51A-E1F358B75F8F}" destId="{92526700-2EA4-4D79-BE75-1166A3334264}" srcOrd="4" destOrd="0" presId="urn:microsoft.com/office/officeart/2005/8/layout/cycle3"/>
    <dgm:cxn modelId="{CEB23AFB-8A7D-465E-9D5E-D53C7C2179F4}" type="presParOf" srcId="{72564476-74A6-4738-A51A-E1F358B75F8F}" destId="{493159EF-66C0-41B6-97C8-8CECD4157299}" srcOrd="5" destOrd="0" presId="urn:microsoft.com/office/officeart/2005/8/layout/cycle3"/>
    <dgm:cxn modelId="{7C86569C-B3F5-4FC4-9B7E-F4F5B4893A4D}" type="presParOf" srcId="{72564476-74A6-4738-A51A-E1F358B75F8F}" destId="{B29922C7-70D4-4F0B-AF3F-1B7861A09D76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295E4-E8AB-45CC-AE1F-B9861DB5C3E7}">
      <dsp:nvSpPr>
        <dsp:cNvPr id="0" name=""/>
        <dsp:cNvSpPr/>
      </dsp:nvSpPr>
      <dsp:spPr>
        <a:xfrm>
          <a:off x="2221571" y="-6533"/>
          <a:ext cx="5902072" cy="5902072"/>
        </a:xfrm>
        <a:prstGeom prst="circularArrow">
          <a:avLst>
            <a:gd name="adj1" fmla="val 5274"/>
            <a:gd name="adj2" fmla="val 312630"/>
            <a:gd name="adj3" fmla="val 14205135"/>
            <a:gd name="adj4" fmla="val 17140488"/>
            <a:gd name="adj5" fmla="val 5477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D06589-BC9D-440E-9BB5-33C711099536}">
      <dsp:nvSpPr>
        <dsp:cNvPr id="0" name=""/>
        <dsp:cNvSpPr/>
      </dsp:nvSpPr>
      <dsp:spPr>
        <a:xfrm>
          <a:off x="4036048" y="290"/>
          <a:ext cx="2273118" cy="11365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Adverbs </a:t>
          </a:r>
          <a:r>
            <a:rPr lang="en-US" sz="1900" u="none" kern="1200" dirty="0" smtClean="0"/>
            <a:t>of</a:t>
          </a:r>
          <a:r>
            <a:rPr lang="en-US" sz="1900" u="sng" kern="1200" dirty="0" smtClean="0"/>
            <a:t> manner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‘how</a:t>
          </a:r>
          <a:r>
            <a:rPr lang="en-US" sz="1900" kern="1200" dirty="0" smtClean="0"/>
            <a:t>’ you do </a:t>
          </a:r>
          <a:r>
            <a:rPr lang="en-US" sz="1900" kern="1200" dirty="0" smtClean="0"/>
            <a:t>something</a:t>
          </a:r>
          <a:endParaRPr lang="en-US" sz="1900" kern="1200" dirty="0"/>
        </a:p>
      </dsp:txBody>
      <dsp:txXfrm>
        <a:off x="4091530" y="55772"/>
        <a:ext cx="2162154" cy="1025595"/>
      </dsp:txXfrm>
    </dsp:sp>
    <dsp:sp modelId="{0DD2DD12-764D-445B-B62F-3B32D3A302B5}">
      <dsp:nvSpPr>
        <dsp:cNvPr id="0" name=""/>
        <dsp:cNvSpPr/>
      </dsp:nvSpPr>
      <dsp:spPr>
        <a:xfrm>
          <a:off x="6109616" y="1197465"/>
          <a:ext cx="2273118" cy="11365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Adverbs of </a:t>
          </a:r>
          <a:r>
            <a:rPr lang="en-US" sz="1900" u="sng" kern="1200" dirty="0" smtClean="0"/>
            <a:t>time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‘when’ you do </a:t>
          </a:r>
          <a:r>
            <a:rPr lang="en-US" sz="1900" kern="1200" dirty="0" smtClean="0"/>
            <a:t>something</a:t>
          </a:r>
          <a:endParaRPr lang="en-US" sz="1900" kern="1200" dirty="0"/>
        </a:p>
      </dsp:txBody>
      <dsp:txXfrm>
        <a:off x="6165098" y="1252947"/>
        <a:ext cx="2162154" cy="1025595"/>
      </dsp:txXfrm>
    </dsp:sp>
    <dsp:sp modelId="{E26A0C5F-960E-4646-9A6E-810D132904D0}">
      <dsp:nvSpPr>
        <dsp:cNvPr id="0" name=""/>
        <dsp:cNvSpPr/>
      </dsp:nvSpPr>
      <dsp:spPr>
        <a:xfrm>
          <a:off x="6172210" y="3233744"/>
          <a:ext cx="2273118" cy="11365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Adverbs of </a:t>
          </a:r>
          <a:r>
            <a:rPr lang="en-US" sz="1900" u="sng" kern="1200" dirty="0" smtClean="0"/>
            <a:t>frequency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‘how often’ you do </a:t>
          </a:r>
          <a:r>
            <a:rPr lang="en-US" sz="1900" kern="1200" dirty="0" smtClean="0"/>
            <a:t>something</a:t>
          </a:r>
          <a:endParaRPr lang="en-US" sz="1900" kern="1200" dirty="0"/>
        </a:p>
      </dsp:txBody>
      <dsp:txXfrm>
        <a:off x="6227692" y="3289226"/>
        <a:ext cx="2162154" cy="1025595"/>
      </dsp:txXfrm>
    </dsp:sp>
    <dsp:sp modelId="{92526700-2EA4-4D79-BE75-1166A3334264}">
      <dsp:nvSpPr>
        <dsp:cNvPr id="0" name=""/>
        <dsp:cNvSpPr/>
      </dsp:nvSpPr>
      <dsp:spPr>
        <a:xfrm>
          <a:off x="4036048" y="4788990"/>
          <a:ext cx="2273118" cy="11365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Adverbs of </a:t>
          </a:r>
          <a:r>
            <a:rPr lang="en-US" sz="1900" u="sng" kern="1200" dirty="0" smtClean="0"/>
            <a:t>reason</a:t>
          </a:r>
          <a:r>
            <a:rPr lang="en-US" sz="1900" kern="1200" dirty="0" smtClean="0"/>
            <a:t> </a:t>
          </a:r>
          <a:r>
            <a:rPr lang="en-US" sz="1900" kern="1200" dirty="0" smtClean="0"/>
            <a:t>‘Why’ something is </a:t>
          </a:r>
          <a:r>
            <a:rPr lang="en-US" sz="1900" kern="1200" dirty="0" smtClean="0"/>
            <a:t>done</a:t>
          </a:r>
          <a:endParaRPr lang="en-US" sz="1900" kern="1200" dirty="0"/>
        </a:p>
      </dsp:txBody>
      <dsp:txXfrm>
        <a:off x="4091530" y="4844472"/>
        <a:ext cx="2162154" cy="1025595"/>
      </dsp:txXfrm>
    </dsp:sp>
    <dsp:sp modelId="{493159EF-66C0-41B6-97C8-8CECD4157299}">
      <dsp:nvSpPr>
        <dsp:cNvPr id="0" name=""/>
        <dsp:cNvSpPr/>
      </dsp:nvSpPr>
      <dsp:spPr>
        <a:xfrm>
          <a:off x="1905006" y="3233743"/>
          <a:ext cx="2273118" cy="11365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Adverbs of </a:t>
          </a:r>
          <a:r>
            <a:rPr lang="en-US" sz="1900" u="sng" kern="1200" dirty="0" smtClean="0"/>
            <a:t>place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‘where’ you do </a:t>
          </a:r>
          <a:r>
            <a:rPr lang="en-US" sz="1900" kern="1200" dirty="0" smtClean="0"/>
            <a:t>something</a:t>
          </a:r>
          <a:endParaRPr lang="en-US" sz="1900" kern="1200" dirty="0"/>
        </a:p>
      </dsp:txBody>
      <dsp:txXfrm>
        <a:off x="1960488" y="3289225"/>
        <a:ext cx="2162154" cy="1025595"/>
      </dsp:txXfrm>
    </dsp:sp>
    <dsp:sp modelId="{B29922C7-70D4-4F0B-AF3F-1B7861A09D76}">
      <dsp:nvSpPr>
        <dsp:cNvPr id="0" name=""/>
        <dsp:cNvSpPr/>
      </dsp:nvSpPr>
      <dsp:spPr>
        <a:xfrm>
          <a:off x="1962480" y="1197465"/>
          <a:ext cx="2273118" cy="11365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Adverbs of </a:t>
          </a:r>
          <a:r>
            <a:rPr lang="en-US" sz="1900" u="sng" kern="1200" dirty="0" smtClean="0"/>
            <a:t>degree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‘to what </a:t>
          </a:r>
          <a:r>
            <a:rPr lang="en-US" sz="1900" kern="1200" dirty="0" smtClean="0"/>
            <a:t>degree’ </a:t>
          </a:r>
          <a:r>
            <a:rPr lang="en-US" sz="1900" kern="1200" dirty="0" smtClean="0"/>
            <a:t>you do </a:t>
          </a:r>
          <a:r>
            <a:rPr lang="en-US" sz="1900" kern="1200" dirty="0" smtClean="0"/>
            <a:t>something</a:t>
          </a:r>
          <a:endParaRPr lang="en-US" sz="1900" kern="1200" dirty="0"/>
        </a:p>
      </dsp:txBody>
      <dsp:txXfrm>
        <a:off x="2017962" y="1252947"/>
        <a:ext cx="2162154" cy="1025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89027-7B21-497F-A062-E64DE0952940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FC998-D6D4-49CA-84CD-0D0C0693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16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FC998-D6D4-49CA-84CD-0D0C0693DB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0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2400" y="2819400"/>
            <a:ext cx="5105400" cy="53340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352800"/>
            <a:ext cx="6172200" cy="304800"/>
          </a:xfrm>
        </p:spPr>
        <p:txBody>
          <a:bodyPr/>
          <a:lstStyle>
            <a:lvl1pPr marL="0" indent="0" algn="r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BFB821-8E86-4AE1-B848-A67CE1D17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E714C-D805-4921-8141-56BC738B2C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8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0"/>
            <a:ext cx="19812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0"/>
            <a:ext cx="57912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7DF7E-F803-4F1D-9661-13A0BF8BE0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2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C4DD1-C93C-4823-9E8F-21A4585BC5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8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8D21B-0000-483A-94F8-54D350557F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9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533400"/>
            <a:ext cx="38862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533400"/>
            <a:ext cx="38862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AB9D4-3829-40A0-AE8E-44012B5FD2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1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A53C4-5697-4129-BB16-DC7CDB713B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2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441D1-E08A-4CAB-844A-35864F54C2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7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AAAE5-EF49-4332-A226-037B27D48B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3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7D2D5-408D-4A06-B2CF-8BCB6843CB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4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BC453-9709-4844-9D86-50F7B97338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533400"/>
            <a:ext cx="79248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Impact" pitchFamily="34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Impact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Impact" pitchFamily="34" charset="0"/>
              </a:defRPr>
            </a:lvl1pPr>
          </a:lstStyle>
          <a:p>
            <a:fld id="{279A6640-AAAB-4560-9F3D-8ABBF2331B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b="1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971800"/>
            <a:ext cx="5105400" cy="5334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Adverbs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1627">
            <a:off x="197994" y="3234049"/>
            <a:ext cx="1749490" cy="2903737"/>
          </a:xfrm>
          <a:prstGeom prst="rect">
            <a:avLst/>
          </a:prstGeom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715000" y="5233764"/>
            <a:ext cx="5989955" cy="381000"/>
          </a:xfrm>
          <a:prstGeom prst="rect">
            <a:avLst/>
          </a:prstGeom>
          <a:noFill/>
          <a:ln w="3810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RAINBOW</a:t>
            </a: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OF </a:t>
            </a: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EDUCATION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PowerPoint Presentations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ln>
                <a:noFill/>
              </a:ln>
              <a:effectLst>
                <a:outerShdw blurRad="38100" dist="25400" dir="5400000" algn="ctr">
                  <a:srgbClr val="6E747A">
                    <a:alpha val="43000"/>
                  </a:srgbClr>
                </a:outerShdw>
              </a:effectLst>
              <a:latin typeface="Bauhaus 93" panose="04030905020B02020C02" pitchFamily="82" charset="0"/>
              <a:ea typeface="Arial Unicode MS" panose="020B0604020202020204" pitchFamily="34" charset="-128"/>
              <a:cs typeface="MV Boli" panose="02000500030200090000" pitchFamily="2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828800" y="2895600"/>
            <a:ext cx="5105400" cy="5334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Adverbs of time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82" y="3573016"/>
            <a:ext cx="1368152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6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9004920" cy="6858000"/>
          </a:xfrm>
          <a:ln>
            <a:noFill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>
                <a:solidFill>
                  <a:srgbClr val="FFC000"/>
                </a:solidFill>
              </a:rPr>
              <a:t>‘When</a:t>
            </a:r>
            <a:r>
              <a:rPr lang="en-US" b="0" dirty="0" smtClean="0">
                <a:solidFill>
                  <a:srgbClr val="FFC000"/>
                </a:solidFill>
              </a:rPr>
              <a:t>’ </a:t>
            </a:r>
            <a:r>
              <a:rPr lang="en-US" b="0" dirty="0" smtClean="0"/>
              <a:t>means: </a:t>
            </a:r>
            <a:r>
              <a:rPr lang="en-US" b="0" dirty="0" smtClean="0">
                <a:solidFill>
                  <a:srgbClr val="FFC000"/>
                </a:solidFill>
              </a:rPr>
              <a:t>‘at that time</a:t>
            </a:r>
            <a:r>
              <a:rPr lang="en-US" b="0" dirty="0" smtClean="0">
                <a:solidFill>
                  <a:srgbClr val="FFC000"/>
                </a:solidFill>
              </a:rPr>
              <a:t>’.</a:t>
            </a:r>
            <a:endParaRPr lang="en-US" b="0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“</a:t>
            </a:r>
            <a:r>
              <a:rPr lang="en-US" b="0" dirty="0" smtClean="0">
                <a:solidFill>
                  <a:srgbClr val="FFC000"/>
                </a:solidFill>
              </a:rPr>
              <a:t> When </a:t>
            </a:r>
            <a:r>
              <a:rPr lang="en-US" b="0" dirty="0" smtClean="0"/>
              <a:t>I was 21, I started to work in a beauty salon in </a:t>
            </a:r>
            <a:r>
              <a:rPr lang="en-US" b="0" dirty="0" err="1" smtClean="0"/>
              <a:t>Bejing</a:t>
            </a:r>
            <a:r>
              <a:rPr lang="en-US" b="0" dirty="0" smtClean="0"/>
              <a:t>”.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“</a:t>
            </a:r>
            <a:r>
              <a:rPr lang="en-US" b="0" dirty="0" smtClean="0">
                <a:solidFill>
                  <a:srgbClr val="FFC000"/>
                </a:solidFill>
              </a:rPr>
              <a:t>After </a:t>
            </a:r>
            <a:r>
              <a:rPr lang="en-US" b="0" dirty="0" smtClean="0"/>
              <a:t>I had worked in the salon for three years, I was able to buy it from the owner”.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>
                <a:solidFill>
                  <a:srgbClr val="FFC000"/>
                </a:solidFill>
              </a:rPr>
              <a:t>‘Until’ </a:t>
            </a:r>
            <a:r>
              <a:rPr lang="en-US" b="0" dirty="0" smtClean="0"/>
              <a:t>means: </a:t>
            </a:r>
            <a:r>
              <a:rPr lang="en-US" b="0" dirty="0" smtClean="0">
                <a:solidFill>
                  <a:srgbClr val="FFC000"/>
                </a:solidFill>
              </a:rPr>
              <a:t>‘up to that time</a:t>
            </a:r>
            <a:r>
              <a:rPr lang="en-US" b="0" dirty="0" smtClean="0">
                <a:solidFill>
                  <a:srgbClr val="FFC000"/>
                </a:solidFill>
              </a:rPr>
              <a:t>’.</a:t>
            </a:r>
            <a:endParaRPr lang="en-US" b="0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 “I didn’t have any interest in owning a salon of my own </a:t>
            </a:r>
            <a:r>
              <a:rPr lang="en-US" b="0" dirty="0" smtClean="0">
                <a:solidFill>
                  <a:srgbClr val="FFC000"/>
                </a:solidFill>
              </a:rPr>
              <a:t>until</a:t>
            </a:r>
            <a:r>
              <a:rPr lang="en-US" b="0" dirty="0" smtClean="0"/>
              <a:t> Mary </a:t>
            </a:r>
            <a:r>
              <a:rPr lang="en-US" b="0" dirty="0" smtClean="0"/>
              <a:t>offered </a:t>
            </a:r>
            <a:r>
              <a:rPr lang="en-US" b="0" dirty="0" smtClean="0"/>
              <a:t>to sell </a:t>
            </a:r>
            <a:r>
              <a:rPr lang="en-US" b="0" dirty="0" smtClean="0"/>
              <a:t>hers’’.</a:t>
            </a:r>
            <a:endParaRPr lang="en-US" b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b="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>
                <a:solidFill>
                  <a:srgbClr val="FFC000"/>
                </a:solidFill>
              </a:rPr>
              <a:t>‘Since’</a:t>
            </a:r>
            <a:r>
              <a:rPr lang="en-US" b="0" dirty="0" smtClean="0"/>
              <a:t> means </a:t>
            </a:r>
            <a:r>
              <a:rPr lang="en-US" b="0" dirty="0" smtClean="0">
                <a:solidFill>
                  <a:srgbClr val="FFC000"/>
                </a:solidFill>
              </a:rPr>
              <a:t>‘from that time in the past until the present’.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“I have a job </a:t>
            </a:r>
            <a:r>
              <a:rPr lang="en-US" b="0" dirty="0" smtClean="0">
                <a:solidFill>
                  <a:srgbClr val="FFC000"/>
                </a:solidFill>
              </a:rPr>
              <a:t>since </a:t>
            </a:r>
            <a:r>
              <a:rPr lang="en-US" b="0" dirty="0" smtClean="0"/>
              <a:t>I was 15 years old.”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>
                <a:solidFill>
                  <a:srgbClr val="FFC000"/>
                </a:solidFill>
              </a:rPr>
              <a:t>‘While’ </a:t>
            </a:r>
            <a:r>
              <a:rPr lang="en-US" b="0" dirty="0" smtClean="0"/>
              <a:t>means </a:t>
            </a:r>
            <a:r>
              <a:rPr lang="en-US" b="0" dirty="0" smtClean="0">
                <a:solidFill>
                  <a:srgbClr val="FFC000"/>
                </a:solidFill>
              </a:rPr>
              <a:t>‘a continuous action</a:t>
            </a:r>
            <a:r>
              <a:rPr lang="en-US" b="0" dirty="0" smtClean="0">
                <a:solidFill>
                  <a:srgbClr val="FFC000"/>
                </a:solidFill>
              </a:rPr>
              <a:t>’.</a:t>
            </a:r>
            <a:endParaRPr lang="en-US" b="0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“</a:t>
            </a:r>
            <a:r>
              <a:rPr lang="en-US" b="0" dirty="0" smtClean="0">
                <a:solidFill>
                  <a:srgbClr val="FFC000"/>
                </a:solidFill>
              </a:rPr>
              <a:t>While </a:t>
            </a:r>
            <a:r>
              <a:rPr lang="en-US" b="0" dirty="0" smtClean="0"/>
              <a:t>I was cutting Susan’s hair, she was telling me all about her life”.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>
                <a:solidFill>
                  <a:srgbClr val="FFC000"/>
                </a:solidFill>
              </a:rPr>
              <a:t>‘During’ </a:t>
            </a:r>
            <a:r>
              <a:rPr lang="en-US" b="0" dirty="0" smtClean="0"/>
              <a:t>describes and event.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“I couldn’t concentrate on my studies </a:t>
            </a:r>
            <a:r>
              <a:rPr lang="en-US" b="0" dirty="0" smtClean="0">
                <a:solidFill>
                  <a:srgbClr val="FFC000"/>
                </a:solidFill>
              </a:rPr>
              <a:t>during </a:t>
            </a:r>
            <a:r>
              <a:rPr lang="en-US" b="0" dirty="0" smtClean="0"/>
              <a:t>high school“.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>
                <a:solidFill>
                  <a:srgbClr val="FFC000"/>
                </a:solidFill>
              </a:rPr>
              <a:t>‘For’: </a:t>
            </a:r>
            <a:r>
              <a:rPr lang="en-US" b="0" dirty="0" smtClean="0"/>
              <a:t>means </a:t>
            </a:r>
            <a:r>
              <a:rPr lang="en-US" b="0" dirty="0" smtClean="0">
                <a:solidFill>
                  <a:srgbClr val="FFC000"/>
                </a:solidFill>
              </a:rPr>
              <a:t>‘an amount of time</a:t>
            </a:r>
            <a:r>
              <a:rPr lang="en-US" b="0" dirty="0" smtClean="0">
                <a:solidFill>
                  <a:srgbClr val="FFC000"/>
                </a:solidFill>
              </a:rPr>
              <a:t>’.           </a:t>
            </a:r>
            <a:r>
              <a:rPr lang="en-US" b="0" dirty="0" smtClean="0"/>
              <a:t>“I have had this salon </a:t>
            </a:r>
            <a:r>
              <a:rPr lang="en-US" b="0" dirty="0" smtClean="0">
                <a:solidFill>
                  <a:srgbClr val="FFC000"/>
                </a:solidFill>
              </a:rPr>
              <a:t>for</a:t>
            </a:r>
            <a:r>
              <a:rPr lang="en-US" b="0" dirty="0" smtClean="0"/>
              <a:t> 3 years”.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0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b="0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0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80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6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Adverbs of place</a:t>
            </a:r>
            <a:endParaRPr lang="en-US" sz="36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060848"/>
            <a:ext cx="2115165" cy="346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91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2800" b="1" u="sng" spc="150" dirty="0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Adverbs of place answer the question ‘where’ something is done.</a:t>
            </a:r>
            <a:endParaRPr lang="en-US" sz="2800" b="1" u="sng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521597"/>
          </a:xfrm>
          <a:ln>
            <a:solidFill>
              <a:srgbClr val="FFC000"/>
            </a:solidFill>
          </a:ln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pc="150" dirty="0" smtClean="0">
                <a:ln w="11430"/>
                <a:solidFill>
                  <a:srgbClr val="F8F8F8"/>
                </a:solidFill>
              </a:rPr>
              <a:t>The boys are playing upstairs.</a:t>
            </a:r>
          </a:p>
          <a:p>
            <a:r>
              <a:rPr lang="en-US" spc="150" dirty="0" smtClean="0">
                <a:ln w="11430"/>
                <a:solidFill>
                  <a:srgbClr val="F8F8F8"/>
                </a:solidFill>
              </a:rPr>
              <a:t>We’re going to New York City on our school trip.</a:t>
            </a:r>
          </a:p>
          <a:p>
            <a:r>
              <a:rPr lang="en-US" spc="150" dirty="0" smtClean="0">
                <a:ln w="11430"/>
                <a:solidFill>
                  <a:srgbClr val="F8F8F8"/>
                </a:solidFill>
              </a:rPr>
              <a:t>It’s very sunny but cold outside.</a:t>
            </a:r>
          </a:p>
          <a:p>
            <a:r>
              <a:rPr lang="en-US" spc="150" dirty="0" smtClean="0">
                <a:ln w="11430"/>
                <a:solidFill>
                  <a:srgbClr val="FFC000"/>
                </a:solidFill>
              </a:rPr>
              <a:t>More adverbs of place:</a:t>
            </a:r>
            <a:endParaRPr lang="en-US" spc="150" dirty="0">
              <a:ln w="11430"/>
              <a:solidFill>
                <a:srgbClr val="FFC000"/>
              </a:solidFill>
            </a:endParaRPr>
          </a:p>
          <a:p>
            <a:r>
              <a:rPr lang="en-US" sz="1800" spc="150" dirty="0" smtClean="0">
                <a:ln w="11430"/>
                <a:solidFill>
                  <a:srgbClr val="F8F8F8"/>
                </a:solidFill>
              </a:rPr>
              <a:t>Here, there, </a:t>
            </a:r>
            <a:r>
              <a:rPr lang="en-US" sz="1800" spc="150" dirty="0" smtClean="0">
                <a:ln w="11430"/>
                <a:solidFill>
                  <a:srgbClr val="F8F8F8"/>
                </a:solidFill>
              </a:rPr>
              <a:t>inside, </a:t>
            </a:r>
            <a:r>
              <a:rPr lang="en-US" sz="1800" spc="150" dirty="0" smtClean="0">
                <a:ln w="11430"/>
                <a:solidFill>
                  <a:srgbClr val="F8F8F8"/>
                </a:solidFill>
              </a:rPr>
              <a:t>around, through, beneath, above, abroad, anywhere, behind, below, under, nearby. </a:t>
            </a:r>
          </a:p>
          <a:p>
            <a:endParaRPr lang="en-US" spc="150" dirty="0">
              <a:ln w="11430"/>
              <a:solidFill>
                <a:srgbClr val="F8F8F8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Adverb of place: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21597"/>
          </a:xfrm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b="0" dirty="0" smtClean="0">
                <a:solidFill>
                  <a:srgbClr val="FFC000"/>
                </a:solidFill>
              </a:rPr>
              <a:t>upstairs</a:t>
            </a:r>
          </a:p>
          <a:p>
            <a:endParaRPr lang="en-US" b="0" dirty="0">
              <a:solidFill>
                <a:srgbClr val="FFC000"/>
              </a:solidFill>
            </a:endParaRPr>
          </a:p>
          <a:p>
            <a:r>
              <a:rPr lang="en-US" b="0" dirty="0" smtClean="0">
                <a:solidFill>
                  <a:srgbClr val="FFC000"/>
                </a:solidFill>
              </a:rPr>
              <a:t>New York City</a:t>
            </a:r>
          </a:p>
          <a:p>
            <a:pPr marL="0" indent="0">
              <a:buNone/>
            </a:pPr>
            <a:endParaRPr lang="en-US" b="0" dirty="0" smtClean="0">
              <a:solidFill>
                <a:srgbClr val="FFC000"/>
              </a:solidFill>
            </a:endParaRPr>
          </a:p>
          <a:p>
            <a:r>
              <a:rPr lang="en-US" b="0" dirty="0" smtClean="0">
                <a:solidFill>
                  <a:srgbClr val="FFC000"/>
                </a:solidFill>
              </a:rPr>
              <a:t>o</a:t>
            </a:r>
            <a:r>
              <a:rPr lang="en-US" b="0" dirty="0" smtClean="0">
                <a:solidFill>
                  <a:srgbClr val="FFC000"/>
                </a:solidFill>
              </a:rPr>
              <a:t>utside</a:t>
            </a:r>
            <a:endParaRPr lang="en-US" b="0" dirty="0" smtClean="0">
              <a:solidFill>
                <a:srgbClr val="FFC000"/>
              </a:solidFill>
            </a:endParaRPr>
          </a:p>
          <a:p>
            <a:endParaRPr lang="en-US" b="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b="0" dirty="0" smtClean="0">
              <a:solidFill>
                <a:srgbClr val="FFC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725144"/>
            <a:ext cx="1512168" cy="197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39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40677317"/>
              </p:ext>
            </p:extLst>
          </p:nvPr>
        </p:nvGraphicFramePr>
        <p:xfrm>
          <a:off x="-76200" y="728663"/>
          <a:ext cx="10345216" cy="592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655751"/>
            <a:ext cx="1944216" cy="1800200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16605" y="609600"/>
            <a:ext cx="452784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b="1" spc="150" dirty="0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There are many different </a:t>
            </a:r>
          </a:p>
          <a:p>
            <a:r>
              <a:rPr lang="en-US" b="1" spc="150" dirty="0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kinds of adverbs like..</a:t>
            </a:r>
            <a:endParaRPr lang="en-US" b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297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3148059"/>
            <a:ext cx="6408712" cy="1793109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Adverbs of manner:</a:t>
            </a:r>
            <a:b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How?</a:t>
            </a:r>
            <a:endParaRPr lang="en-US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36712"/>
            <a:ext cx="2808312" cy="15192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798427"/>
            <a:ext cx="2016224" cy="1516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304800"/>
            <a:ext cx="6886584" cy="67403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600" u="sng" dirty="0" smtClean="0">
                <a:solidFill>
                  <a:srgbClr val="FFC000"/>
                </a:solidFill>
                <a:latin typeface="+mn-lt"/>
              </a:rPr>
              <a:t>An adverb is a </a:t>
            </a:r>
            <a:r>
              <a:rPr lang="en-US" sz="3600" u="sng" dirty="0" smtClean="0">
                <a:solidFill>
                  <a:srgbClr val="FF0000"/>
                </a:solidFill>
                <a:latin typeface="+mn-lt"/>
              </a:rPr>
              <a:t>verb that describes an action verb. </a:t>
            </a:r>
          </a:p>
          <a:p>
            <a:endParaRPr lang="en-US" sz="3600" u="sng" dirty="0" smtClean="0">
              <a:solidFill>
                <a:srgbClr val="FFC000"/>
              </a:solidFill>
              <a:latin typeface="+mn-lt"/>
            </a:endParaRPr>
          </a:p>
          <a:p>
            <a:r>
              <a:rPr lang="en-US" sz="3600" u="sng" dirty="0" smtClean="0">
                <a:solidFill>
                  <a:srgbClr val="FFC000"/>
                </a:solidFill>
                <a:latin typeface="+mn-lt"/>
              </a:rPr>
              <a:t>It describes </a:t>
            </a:r>
            <a:r>
              <a:rPr lang="en-US" sz="3600" u="sng" dirty="0" smtClean="0">
                <a:solidFill>
                  <a:srgbClr val="FF0000"/>
                </a:solidFill>
                <a:latin typeface="+mn-lt"/>
              </a:rPr>
              <a:t>how</a:t>
            </a:r>
            <a:r>
              <a:rPr lang="en-US" sz="3600" u="sng" dirty="0" smtClean="0">
                <a:solidFill>
                  <a:srgbClr val="FFC000"/>
                </a:solidFill>
                <a:latin typeface="+mn-lt"/>
              </a:rPr>
              <a:t> an action is done.</a:t>
            </a:r>
          </a:p>
          <a:p>
            <a:endParaRPr lang="en-US" sz="3600" dirty="0">
              <a:solidFill>
                <a:schemeClr val="bg1"/>
              </a:solidFill>
              <a:latin typeface="+mn-lt"/>
            </a:endParaRPr>
          </a:p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Example:      John </a:t>
            </a:r>
            <a:r>
              <a:rPr lang="en-US" sz="3600" u="sng" dirty="0">
                <a:solidFill>
                  <a:schemeClr val="bg1"/>
                </a:solidFill>
                <a:latin typeface="+mn-lt"/>
              </a:rPr>
              <a:t>quickly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 read the book. </a:t>
            </a:r>
            <a:endParaRPr lang="en-US" sz="3600" dirty="0" smtClean="0">
              <a:solidFill>
                <a:schemeClr val="bg1"/>
              </a:solidFill>
              <a:latin typeface="+mn-lt"/>
            </a:endParaRPr>
          </a:p>
          <a:p>
            <a:endParaRPr lang="en-US" sz="3600" dirty="0">
              <a:solidFill>
                <a:schemeClr val="bg1"/>
              </a:solidFill>
              <a:latin typeface="+mn-lt"/>
            </a:endParaRPr>
          </a:p>
          <a:p>
            <a:endParaRPr lang="en-US" sz="3600" dirty="0">
              <a:solidFill>
                <a:schemeClr val="bg1"/>
              </a:solidFill>
              <a:latin typeface="+mn-lt"/>
            </a:endParaRPr>
          </a:p>
          <a:p>
            <a:r>
              <a:rPr lang="en-US" sz="3600" u="sng" dirty="0" smtClean="0">
                <a:solidFill>
                  <a:srgbClr val="FF0000"/>
                </a:solidFill>
                <a:latin typeface="+mn-lt"/>
              </a:rPr>
              <a:t>How</a:t>
            </a:r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did John read</a:t>
            </a:r>
            <a:r>
              <a:rPr lang="en-US" sz="3600" dirty="0" smtClean="0">
                <a:solidFill>
                  <a:schemeClr val="bg1"/>
                </a:solidFill>
                <a:latin typeface="+mn-lt"/>
              </a:rPr>
              <a:t>?   :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latin typeface="+mn-lt"/>
              </a:rPr>
              <a:t>‘quickly’</a:t>
            </a:r>
          </a:p>
          <a:p>
            <a:endParaRPr lang="en-US" sz="3600" dirty="0">
              <a:solidFill>
                <a:schemeClr val="bg1"/>
              </a:solidFill>
              <a:latin typeface="+mn-lt"/>
            </a:endParaRPr>
          </a:p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‘Quickly’ is an </a:t>
            </a:r>
            <a:r>
              <a:rPr lang="en-US" sz="3600" u="sng" dirty="0">
                <a:solidFill>
                  <a:schemeClr val="bg1"/>
                </a:solidFill>
                <a:latin typeface="+mn-lt"/>
              </a:rPr>
              <a:t>adverb of manner.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 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9396536" y="5384704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0800000" flipV="1">
            <a:off x="10466361" y="4725144"/>
            <a:ext cx="813793" cy="1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rved Left Arrow 20"/>
          <p:cNvSpPr/>
          <p:nvPr/>
        </p:nvSpPr>
        <p:spPr>
          <a:xfrm rot="16200000" flipH="1">
            <a:off x="4065805" y="3477995"/>
            <a:ext cx="488520" cy="1000130"/>
          </a:xfrm>
          <a:prstGeom prst="curved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4" name="Line Callout 2 (Border and Accent Bar) 3"/>
          <p:cNvSpPr/>
          <p:nvPr/>
        </p:nvSpPr>
        <p:spPr>
          <a:xfrm>
            <a:off x="-1764704" y="798427"/>
            <a:ext cx="914400" cy="612648"/>
          </a:xfrm>
          <a:prstGeom prst="accent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Adjective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sz="3200" b="0" dirty="0"/>
              <a:t>b</a:t>
            </a:r>
            <a:r>
              <a:rPr lang="en-US" sz="3200" b="0" dirty="0" smtClean="0"/>
              <a:t>ad</a:t>
            </a:r>
          </a:p>
          <a:p>
            <a:r>
              <a:rPr lang="en-US" sz="3200" b="0" dirty="0" smtClean="0"/>
              <a:t>shy</a:t>
            </a:r>
          </a:p>
          <a:p>
            <a:r>
              <a:rPr lang="en-US" sz="3200" b="0" dirty="0"/>
              <a:t>n</a:t>
            </a:r>
            <a:r>
              <a:rPr lang="en-US" sz="3200" b="0" dirty="0" smtClean="0"/>
              <a:t>ormal </a:t>
            </a:r>
          </a:p>
          <a:p>
            <a:r>
              <a:rPr lang="en-US" sz="3200" b="0" dirty="0"/>
              <a:t>s</a:t>
            </a:r>
            <a:r>
              <a:rPr lang="en-US" sz="3200" b="0" dirty="0" smtClean="0"/>
              <a:t>urprising</a:t>
            </a:r>
          </a:p>
          <a:p>
            <a:r>
              <a:rPr lang="en-US" sz="3200" b="0" dirty="0"/>
              <a:t>q</a:t>
            </a:r>
            <a:r>
              <a:rPr lang="en-US" sz="3200" b="0" dirty="0" smtClean="0"/>
              <a:t>uiet</a:t>
            </a:r>
          </a:p>
          <a:p>
            <a:r>
              <a:rPr lang="en-US" sz="3200" b="0" dirty="0"/>
              <a:t>c</a:t>
            </a:r>
            <a:r>
              <a:rPr lang="en-US" sz="3200" b="0" dirty="0" smtClean="0"/>
              <a:t>areful</a:t>
            </a:r>
            <a:endParaRPr lang="en-US" sz="3200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Adverb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noFill/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sz="3200" b="0" dirty="0"/>
              <a:t>b</a:t>
            </a:r>
            <a:r>
              <a:rPr lang="en-US" sz="3200" b="0" dirty="0" smtClean="0"/>
              <a:t>ad</a:t>
            </a:r>
            <a:r>
              <a:rPr lang="en-US" sz="3200" b="0" dirty="0" smtClean="0">
                <a:solidFill>
                  <a:srgbClr val="FF0000"/>
                </a:solidFill>
              </a:rPr>
              <a:t>ly</a:t>
            </a:r>
          </a:p>
          <a:p>
            <a:r>
              <a:rPr lang="en-US" sz="3200" b="0" dirty="0" smtClean="0"/>
              <a:t>shy</a:t>
            </a:r>
            <a:r>
              <a:rPr lang="en-US" sz="3200" b="0" dirty="0" smtClean="0">
                <a:solidFill>
                  <a:srgbClr val="FF0000"/>
                </a:solidFill>
              </a:rPr>
              <a:t>ly</a:t>
            </a:r>
          </a:p>
          <a:p>
            <a:r>
              <a:rPr lang="en-US" sz="3200" b="0" dirty="0"/>
              <a:t>n</a:t>
            </a:r>
            <a:r>
              <a:rPr lang="en-US" sz="3200" b="0" dirty="0" smtClean="0"/>
              <a:t>ormal</a:t>
            </a:r>
            <a:r>
              <a:rPr lang="en-US" sz="3200" b="0" dirty="0" smtClean="0">
                <a:solidFill>
                  <a:srgbClr val="FF0000"/>
                </a:solidFill>
              </a:rPr>
              <a:t>ly</a:t>
            </a:r>
          </a:p>
          <a:p>
            <a:r>
              <a:rPr lang="en-US" sz="3200" b="0" dirty="0"/>
              <a:t>s</a:t>
            </a:r>
            <a:r>
              <a:rPr lang="en-US" sz="3200" b="0" dirty="0" smtClean="0"/>
              <a:t>urprising</a:t>
            </a:r>
            <a:r>
              <a:rPr lang="en-US" sz="3200" b="0" dirty="0" smtClean="0">
                <a:solidFill>
                  <a:srgbClr val="FF0000"/>
                </a:solidFill>
              </a:rPr>
              <a:t>ly</a:t>
            </a:r>
          </a:p>
          <a:p>
            <a:r>
              <a:rPr lang="en-US" sz="3200" b="0" dirty="0"/>
              <a:t>q</a:t>
            </a:r>
            <a:r>
              <a:rPr lang="en-US" sz="3200" b="0" dirty="0" smtClean="0"/>
              <a:t>uiet</a:t>
            </a:r>
            <a:r>
              <a:rPr lang="en-US" sz="3200" b="0" dirty="0" smtClean="0">
                <a:solidFill>
                  <a:srgbClr val="FF0000"/>
                </a:solidFill>
              </a:rPr>
              <a:t>ly</a:t>
            </a:r>
          </a:p>
          <a:p>
            <a:r>
              <a:rPr lang="en-US" sz="3200" b="0" dirty="0"/>
              <a:t>c</a:t>
            </a:r>
            <a:r>
              <a:rPr lang="en-US" sz="3200" b="0" dirty="0" smtClean="0"/>
              <a:t>areful</a:t>
            </a:r>
            <a:r>
              <a:rPr lang="en-US" sz="3200" b="0" dirty="0" smtClean="0">
                <a:solidFill>
                  <a:srgbClr val="FF0000"/>
                </a:solidFill>
              </a:rPr>
              <a:t>ly</a:t>
            </a:r>
            <a:endParaRPr lang="en-US" sz="3200" b="0" dirty="0">
              <a:solidFill>
                <a:srgbClr val="FF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C000"/>
                </a:solidFill>
              </a:rPr>
              <a:t>How are adverbs of manner formed?</a:t>
            </a:r>
            <a:br>
              <a:rPr lang="en-US" sz="2800" dirty="0" smtClean="0">
                <a:solidFill>
                  <a:srgbClr val="FFC000"/>
                </a:solidFill>
              </a:rPr>
            </a:br>
            <a:r>
              <a:rPr lang="en-US" sz="2800" dirty="0" smtClean="0">
                <a:solidFill>
                  <a:srgbClr val="FFC000"/>
                </a:solidFill>
              </a:rPr>
              <a:t/>
            </a:r>
            <a:br>
              <a:rPr lang="en-US" sz="2800" dirty="0" smtClean="0">
                <a:solidFill>
                  <a:srgbClr val="FFC000"/>
                </a:solidFill>
              </a:rPr>
            </a:br>
            <a:r>
              <a:rPr lang="en-US" sz="2800" u="sng" dirty="0" smtClean="0">
                <a:solidFill>
                  <a:srgbClr val="FFC000"/>
                </a:solidFill>
              </a:rPr>
              <a:t>1. add –</a:t>
            </a:r>
            <a:r>
              <a:rPr lang="en-US" sz="2800" u="sng" dirty="0" err="1" smtClean="0">
                <a:solidFill>
                  <a:srgbClr val="FFC000"/>
                </a:solidFill>
              </a:rPr>
              <a:t>ly</a:t>
            </a:r>
            <a:r>
              <a:rPr lang="en-US" sz="2800" u="sng" dirty="0" smtClean="0">
                <a:solidFill>
                  <a:srgbClr val="FFC000"/>
                </a:solidFill>
              </a:rPr>
              <a:t> to most adjectives.</a:t>
            </a:r>
            <a:endParaRPr lang="en-US" sz="2800" u="sng" dirty="0">
              <a:solidFill>
                <a:srgbClr val="FFC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20688"/>
            <a:ext cx="159792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98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687" y="244763"/>
            <a:ext cx="7696200" cy="4572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2800" b="1" spc="150" dirty="0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Now, it’s your turn..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Line Callout 3 (Border and Accent Bar) 3"/>
          <p:cNvSpPr/>
          <p:nvPr/>
        </p:nvSpPr>
        <p:spPr>
          <a:xfrm>
            <a:off x="1570332" y="945602"/>
            <a:ext cx="5546135" cy="1152391"/>
          </a:xfrm>
          <a:prstGeom prst="accentBorderCallout3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First find the </a:t>
            </a:r>
            <a:r>
              <a:rPr lang="en-US" sz="2400" u="sng" dirty="0" smtClean="0">
                <a:solidFill>
                  <a:schemeClr val="accent1"/>
                </a:solidFill>
              </a:rPr>
              <a:t>action verb </a:t>
            </a:r>
            <a:r>
              <a:rPr lang="en-US" sz="2400" dirty="0" smtClean="0"/>
              <a:t>and then</a:t>
            </a:r>
          </a:p>
          <a:p>
            <a:pPr algn="ctr"/>
            <a:r>
              <a:rPr lang="en-US" sz="2400" dirty="0"/>
              <a:t>l</a:t>
            </a:r>
            <a:r>
              <a:rPr lang="en-US" sz="2400" dirty="0" smtClean="0"/>
              <a:t>ook </a:t>
            </a:r>
            <a:r>
              <a:rPr lang="en-US" sz="2400" u="sng" dirty="0" smtClean="0">
                <a:solidFill>
                  <a:schemeClr val="accent6"/>
                </a:solidFill>
              </a:rPr>
              <a:t>‘how’ </a:t>
            </a:r>
            <a:r>
              <a:rPr lang="en-US" sz="2400" dirty="0" smtClean="0"/>
              <a:t>the action is done.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2276872"/>
            <a:ext cx="6514925" cy="507831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1.   Vincent is quietly singing the French song he learnt yesterday.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2.   John is smiling happily at his friend.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3.   Lionel is sitting quietly at his desk.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4.  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Stewart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is trying hard to find a word in his dictionary.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5.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Yara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is speaking clearly to her friend.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6.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Jasmin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is trying desperately to fix the air-conditioner.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7.   Steve is laughing loudly at the joke.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8.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Thanya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is looking innocently at the teacher.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767" y="3573016"/>
            <a:ext cx="2233200" cy="261207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28109" y="2895600"/>
            <a:ext cx="658091" cy="461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342900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09800" y="396240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77654" y="449580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16018" y="510540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80673" y="563880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89909" y="6185087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389909" y="670560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37954" y="2900218"/>
            <a:ext cx="838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0" y="3422073"/>
            <a:ext cx="66732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65318" y="3962400"/>
            <a:ext cx="66732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76600" y="4495800"/>
            <a:ext cx="43872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76154" y="5093855"/>
            <a:ext cx="66732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76600" y="5638800"/>
            <a:ext cx="10668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70827" y="6185087"/>
            <a:ext cx="57265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270827" y="6705600"/>
            <a:ext cx="92017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24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165" y="260648"/>
            <a:ext cx="7696200" cy="457200"/>
          </a:xfrm>
        </p:spPr>
        <p:txBody>
          <a:bodyPr/>
          <a:lstStyle/>
          <a:p>
            <a:r>
              <a:rPr lang="en-US" sz="2800" dirty="0" smtClean="0">
                <a:solidFill>
                  <a:srgbClr val="FFC000"/>
                </a:solidFill>
              </a:rPr>
              <a:t>Let’s practice this..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584" y="1052736"/>
            <a:ext cx="7924800" cy="5555508"/>
          </a:xfrm>
          <a:ln>
            <a:noFill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0" dirty="0" smtClean="0">
                <a:ea typeface="Arial Unicode MS" pitchFamily="34" charset="-128"/>
                <a:cs typeface="Arial Unicode MS" pitchFamily="34" charset="-128"/>
              </a:rPr>
              <a:t>1. </a:t>
            </a:r>
            <a:r>
              <a:rPr lang="en-US" sz="2400" b="0" dirty="0" err="1" smtClean="0">
                <a:ea typeface="Arial Unicode MS" pitchFamily="34" charset="-128"/>
                <a:cs typeface="Arial Unicode MS" pitchFamily="34" charset="-128"/>
              </a:rPr>
              <a:t>Karleigh</a:t>
            </a:r>
            <a:r>
              <a:rPr lang="en-US" sz="2400" b="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0" dirty="0">
                <a:ea typeface="Arial Unicode MS" pitchFamily="34" charset="-128"/>
                <a:cs typeface="Arial Unicode MS" pitchFamily="34" charset="-128"/>
              </a:rPr>
              <a:t>carefully cuts her sandwich in half. </a:t>
            </a:r>
            <a:r>
              <a:rPr lang="en-US" sz="2400" b="0" dirty="0" smtClean="0">
                <a:ea typeface="Arial Unicode MS" pitchFamily="34" charset="-128"/>
                <a:cs typeface="Arial Unicode MS" pitchFamily="34" charset="-128"/>
              </a:rPr>
              <a:t>   </a:t>
            </a:r>
            <a:endParaRPr lang="en-US" sz="2400" dirty="0">
              <a:solidFill>
                <a:srgbClr val="FFFF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400" b="0" dirty="0">
                <a:ea typeface="Arial Unicode MS" pitchFamily="34" charset="-128"/>
                <a:cs typeface="Arial Unicode MS" pitchFamily="34" charset="-128"/>
              </a:rPr>
              <a:t>2. Joey can swim faster than Collin</a:t>
            </a:r>
            <a:r>
              <a:rPr lang="en-US" sz="2400" b="0" dirty="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400" b="0" dirty="0" smtClean="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    </a:t>
            </a:r>
            <a:endParaRPr lang="en-US" sz="2400" dirty="0">
              <a:solidFill>
                <a:srgbClr val="FFFF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400" b="0" dirty="0">
                <a:ea typeface="Arial Unicode MS" pitchFamily="34" charset="-128"/>
                <a:cs typeface="Arial Unicode MS" pitchFamily="34" charset="-128"/>
              </a:rPr>
              <a:t>3. Deirdre sang the loudest. </a:t>
            </a:r>
            <a:r>
              <a:rPr lang="en-US" sz="2400" b="0" dirty="0" smtClean="0">
                <a:ea typeface="Arial Unicode MS" pitchFamily="34" charset="-128"/>
                <a:cs typeface="Arial Unicode MS" pitchFamily="34" charset="-128"/>
              </a:rPr>
              <a:t>      </a:t>
            </a:r>
            <a:endParaRPr lang="en-US" sz="2400" dirty="0">
              <a:solidFill>
                <a:srgbClr val="FFFF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400" b="0" dirty="0">
                <a:ea typeface="Arial Unicode MS" pitchFamily="34" charset="-128"/>
                <a:cs typeface="Arial Unicode MS" pitchFamily="34" charset="-128"/>
              </a:rPr>
              <a:t>4. Who runs the quickest</a:t>
            </a:r>
            <a:r>
              <a:rPr lang="en-US" sz="2400" b="0" dirty="0" smtClean="0">
                <a:ea typeface="Arial Unicode MS" pitchFamily="34" charset="-128"/>
                <a:cs typeface="Arial Unicode MS" pitchFamily="34" charset="-128"/>
              </a:rPr>
              <a:t>?          </a:t>
            </a:r>
            <a:endParaRPr lang="en-US" sz="2400" dirty="0">
              <a:solidFill>
                <a:srgbClr val="FFFF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400" b="0" dirty="0">
                <a:ea typeface="Arial Unicode MS" pitchFamily="34" charset="-128"/>
                <a:cs typeface="Arial Unicode MS" pitchFamily="34" charset="-128"/>
              </a:rPr>
              <a:t>5. Please speak quietly when you are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0" dirty="0" smtClean="0">
                <a:ea typeface="Arial Unicode MS" pitchFamily="34" charset="-128"/>
                <a:cs typeface="Arial Unicode MS" pitchFamily="34" charset="-128"/>
              </a:rPr>
              <a:t>       in </a:t>
            </a:r>
            <a:r>
              <a:rPr lang="en-US" sz="2400" b="0" dirty="0">
                <a:ea typeface="Arial Unicode MS" pitchFamily="34" charset="-128"/>
                <a:cs typeface="Arial Unicode MS" pitchFamily="34" charset="-128"/>
              </a:rPr>
              <a:t>the library. </a:t>
            </a:r>
            <a:r>
              <a:rPr lang="en-US" sz="2400" b="0" dirty="0" smtClean="0">
                <a:ea typeface="Arial Unicode MS" pitchFamily="34" charset="-128"/>
                <a:cs typeface="Arial Unicode MS" pitchFamily="34" charset="-128"/>
              </a:rPr>
              <a:t>      </a:t>
            </a:r>
            <a:endParaRPr lang="en-US" sz="2400" dirty="0">
              <a:solidFill>
                <a:srgbClr val="FFFF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400" b="0" dirty="0">
                <a:ea typeface="Arial Unicode MS" pitchFamily="34" charset="-128"/>
                <a:cs typeface="Arial Unicode MS" pitchFamily="34" charset="-128"/>
              </a:rPr>
              <a:t>6. Place the glass on the table gently. </a:t>
            </a:r>
            <a:r>
              <a:rPr lang="en-US" sz="2400" b="0" dirty="0" smtClean="0">
                <a:ea typeface="Arial Unicode MS" pitchFamily="34" charset="-128"/>
                <a:cs typeface="Arial Unicode MS" pitchFamily="34" charset="-128"/>
              </a:rPr>
              <a:t>     </a:t>
            </a:r>
            <a:endParaRPr lang="en-US" sz="2400" dirty="0">
              <a:solidFill>
                <a:srgbClr val="FFFF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400" b="0" dirty="0">
                <a:ea typeface="Arial Unicode MS" pitchFamily="34" charset="-128"/>
                <a:cs typeface="Arial Unicode MS" pitchFamily="34" charset="-128"/>
              </a:rPr>
              <a:t>7. Joey spelled all the words on his spelling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0" dirty="0" smtClean="0">
                <a:ea typeface="Arial Unicode MS" pitchFamily="34" charset="-128"/>
                <a:cs typeface="Arial Unicode MS" pitchFamily="34" charset="-128"/>
              </a:rPr>
              <a:t>     list </a:t>
            </a:r>
            <a:r>
              <a:rPr lang="en-US" sz="2400" b="0" dirty="0">
                <a:ea typeface="Arial Unicode MS" pitchFamily="34" charset="-128"/>
                <a:cs typeface="Arial Unicode MS" pitchFamily="34" charset="-128"/>
              </a:rPr>
              <a:t>perfectly</a:t>
            </a:r>
            <a:r>
              <a:rPr lang="en-US" sz="2400" b="0" dirty="0" smtClean="0">
                <a:ea typeface="Arial Unicode MS" pitchFamily="34" charset="-128"/>
                <a:cs typeface="Arial Unicode MS" pitchFamily="34" charset="-128"/>
              </a:rPr>
              <a:t>.       </a:t>
            </a:r>
            <a:endParaRPr lang="en-US" sz="2400" dirty="0">
              <a:solidFill>
                <a:srgbClr val="FFFF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0" dirty="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420888"/>
            <a:ext cx="1525287" cy="8749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45750" y="1006345"/>
            <a:ext cx="106150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carefully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faster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loudest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rgbClr val="FFC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quickest</a:t>
            </a:r>
            <a:endParaRPr lang="en-US" sz="2400" dirty="0" smtClean="0">
              <a:solidFill>
                <a:srgbClr val="FFC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quietly</a:t>
            </a:r>
            <a:endParaRPr lang="en-US" sz="2400" dirty="0" smtClean="0">
              <a:solidFill>
                <a:srgbClr val="FFC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FFC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gently</a:t>
            </a:r>
            <a:endParaRPr lang="en-US" sz="2400" dirty="0" smtClean="0">
              <a:solidFill>
                <a:srgbClr val="FFC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perfectly</a:t>
            </a:r>
            <a:endParaRPr lang="en-US" sz="24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129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FFC000"/>
                </a:solidFill>
              </a:rPr>
              <a:t>2  When the adjective ends in ‘</a:t>
            </a:r>
            <a:r>
              <a:rPr lang="en-US" sz="3200" dirty="0" err="1" smtClean="0">
                <a:solidFill>
                  <a:srgbClr val="FFC000"/>
                </a:solidFill>
              </a:rPr>
              <a:t>ic</a:t>
            </a:r>
            <a:r>
              <a:rPr lang="en-US" sz="3200" dirty="0" smtClean="0">
                <a:solidFill>
                  <a:srgbClr val="FFC000"/>
                </a:solidFill>
              </a:rPr>
              <a:t>’ the syllable ‘al’ is usually </a:t>
            </a:r>
            <a:br>
              <a:rPr lang="en-US" sz="3200" dirty="0" smtClean="0">
                <a:solidFill>
                  <a:srgbClr val="FFC000"/>
                </a:solidFill>
              </a:rPr>
            </a:br>
            <a:r>
              <a:rPr lang="en-US" sz="3200" dirty="0" smtClean="0">
                <a:solidFill>
                  <a:srgbClr val="FFC000"/>
                </a:solidFill>
              </a:rPr>
              <a:t>added before the –</a:t>
            </a:r>
            <a:r>
              <a:rPr lang="en-US" sz="3200" dirty="0" err="1" smtClean="0">
                <a:solidFill>
                  <a:srgbClr val="FFC000"/>
                </a:solidFill>
              </a:rPr>
              <a:t>ly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ending.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202" y="1402129"/>
            <a:ext cx="4040188" cy="639762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Adjective: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616" y="2204864"/>
            <a:ext cx="3240360" cy="3951288"/>
          </a:xfrm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sz="3600" b="0" dirty="0"/>
              <a:t>d</a:t>
            </a:r>
            <a:r>
              <a:rPr lang="en-US" sz="3600" b="0" dirty="0" smtClean="0"/>
              <a:t>ramatic</a:t>
            </a:r>
          </a:p>
          <a:p>
            <a:r>
              <a:rPr lang="en-US" sz="3600" b="0" dirty="0"/>
              <a:t>s</a:t>
            </a:r>
            <a:r>
              <a:rPr lang="en-US" sz="3600" b="0" dirty="0" smtClean="0"/>
              <a:t>cientific</a:t>
            </a:r>
          </a:p>
          <a:p>
            <a:r>
              <a:rPr lang="en-US" sz="3600" b="0" dirty="0"/>
              <a:t>s</a:t>
            </a:r>
            <a:r>
              <a:rPr lang="en-US" sz="3600" b="0" dirty="0" smtClean="0"/>
              <a:t>pecific</a:t>
            </a:r>
          </a:p>
          <a:p>
            <a:r>
              <a:rPr lang="en-US" sz="3600" b="0" dirty="0"/>
              <a:t>b</a:t>
            </a:r>
            <a:r>
              <a:rPr lang="en-US" sz="3600" b="0" dirty="0" smtClean="0"/>
              <a:t>asic</a:t>
            </a:r>
          </a:p>
          <a:p>
            <a:r>
              <a:rPr lang="en-US" sz="3600" b="0" dirty="0"/>
              <a:t>a</a:t>
            </a:r>
            <a:r>
              <a:rPr lang="en-US" sz="3600" b="0" dirty="0" smtClean="0"/>
              <a:t>rtistic</a:t>
            </a:r>
          </a:p>
          <a:p>
            <a:pPr marL="0" indent="0">
              <a:buNone/>
            </a:pPr>
            <a:endParaRPr lang="en-US" sz="3600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02214" y="1470576"/>
            <a:ext cx="4041775" cy="639762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Adverb of manner: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6069" y="2204864"/>
            <a:ext cx="3023319" cy="3951288"/>
          </a:xfrm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sz="3600" b="0" dirty="0"/>
              <a:t>d</a:t>
            </a:r>
            <a:r>
              <a:rPr lang="en-US" sz="3600" b="0" dirty="0" smtClean="0"/>
              <a:t>ramatic</a:t>
            </a:r>
            <a:r>
              <a:rPr lang="en-US" sz="3600" b="0" u="sng" dirty="0" smtClean="0">
                <a:solidFill>
                  <a:srgbClr val="FFC000"/>
                </a:solidFill>
              </a:rPr>
              <a:t>al</a:t>
            </a:r>
            <a:r>
              <a:rPr lang="en-US" sz="3600" b="0" dirty="0" smtClean="0"/>
              <a:t>ly</a:t>
            </a:r>
          </a:p>
          <a:p>
            <a:r>
              <a:rPr lang="en-US" sz="3600" b="0" dirty="0"/>
              <a:t>s</a:t>
            </a:r>
            <a:r>
              <a:rPr lang="en-US" sz="3600" b="0" dirty="0" smtClean="0"/>
              <a:t>cientific</a:t>
            </a:r>
            <a:r>
              <a:rPr lang="en-US" sz="3600" b="0" u="sng" dirty="0" smtClean="0">
                <a:solidFill>
                  <a:srgbClr val="FFC000"/>
                </a:solidFill>
              </a:rPr>
              <a:t>al</a:t>
            </a:r>
            <a:r>
              <a:rPr lang="en-US" sz="3600" b="0" dirty="0" smtClean="0"/>
              <a:t>ly</a:t>
            </a:r>
          </a:p>
          <a:p>
            <a:r>
              <a:rPr lang="en-US" sz="3600" b="0" dirty="0"/>
              <a:t>s</a:t>
            </a:r>
            <a:r>
              <a:rPr lang="en-US" sz="3600" b="0" dirty="0" smtClean="0"/>
              <a:t>pecific</a:t>
            </a:r>
            <a:r>
              <a:rPr lang="en-US" sz="3600" b="0" u="sng" dirty="0" smtClean="0">
                <a:solidFill>
                  <a:srgbClr val="FFC000"/>
                </a:solidFill>
              </a:rPr>
              <a:t>al</a:t>
            </a:r>
            <a:r>
              <a:rPr lang="en-US" sz="3600" b="0" dirty="0" smtClean="0"/>
              <a:t>ly</a:t>
            </a:r>
          </a:p>
          <a:p>
            <a:r>
              <a:rPr lang="en-US" sz="3600" b="0" dirty="0"/>
              <a:t>b</a:t>
            </a:r>
            <a:r>
              <a:rPr lang="en-US" sz="3600" b="0" dirty="0" smtClean="0"/>
              <a:t>asic</a:t>
            </a:r>
            <a:r>
              <a:rPr lang="en-US" sz="3600" b="0" u="sng" dirty="0" smtClean="0">
                <a:solidFill>
                  <a:srgbClr val="FFC000"/>
                </a:solidFill>
              </a:rPr>
              <a:t>al</a:t>
            </a:r>
            <a:r>
              <a:rPr lang="en-US" sz="3600" b="0" dirty="0" smtClean="0"/>
              <a:t>ly</a:t>
            </a:r>
          </a:p>
          <a:p>
            <a:r>
              <a:rPr lang="en-US" sz="3600" b="0" dirty="0"/>
              <a:t>a</a:t>
            </a:r>
            <a:r>
              <a:rPr lang="en-US" sz="3600" b="0" dirty="0" smtClean="0"/>
              <a:t>rtistic</a:t>
            </a:r>
            <a:r>
              <a:rPr lang="en-US" sz="3600" b="0" u="sng" dirty="0" smtClean="0">
                <a:solidFill>
                  <a:srgbClr val="FFC000"/>
                </a:solidFill>
              </a:rPr>
              <a:t>al</a:t>
            </a:r>
            <a:r>
              <a:rPr lang="en-US" sz="3600" b="0" dirty="0" smtClean="0"/>
              <a:t>ly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288" y="5085184"/>
            <a:ext cx="1800200" cy="140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65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644880" cy="6525344"/>
          </a:xfrm>
          <a:ln>
            <a:noFill/>
          </a:ln>
        </p:spPr>
        <p:txBody>
          <a:bodyPr/>
          <a:lstStyle/>
          <a:p>
            <a:endParaRPr lang="en-US" sz="2400" b="0" dirty="0"/>
          </a:p>
          <a:p>
            <a:pPr marL="0" indent="0">
              <a:buNone/>
            </a:pPr>
            <a:r>
              <a:rPr lang="en-US" sz="2400" b="0" dirty="0" smtClean="0">
                <a:solidFill>
                  <a:srgbClr val="FFC000"/>
                </a:solidFill>
              </a:rPr>
              <a:t>The sentence position of most adverbs of manner is at the end of a sentence:</a:t>
            </a:r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r>
              <a:rPr lang="ro-RO" sz="2400" b="0" dirty="0" smtClean="0"/>
              <a:t>She </a:t>
            </a:r>
            <a:r>
              <a:rPr lang="ro-RO" sz="2400" b="0" dirty="0"/>
              <a:t>speaks Italian beautifully</a:t>
            </a:r>
            <a:r>
              <a:rPr lang="ro-RO" sz="2400" b="0" dirty="0" smtClean="0"/>
              <a:t>.</a:t>
            </a:r>
            <a:endParaRPr lang="en-US" sz="2400" b="0" dirty="0" smtClean="0"/>
          </a:p>
          <a:p>
            <a:pPr marL="0" indent="0">
              <a:buNone/>
            </a:pPr>
            <a:r>
              <a:rPr lang="ro-RO" sz="2400" b="0" dirty="0"/>
              <a:t/>
            </a:r>
            <a:br>
              <a:rPr lang="ro-RO" sz="2400" b="0" dirty="0"/>
            </a:br>
            <a:r>
              <a:rPr lang="ro-RO" sz="2400" b="0" dirty="0" smtClean="0"/>
              <a:t>He </a:t>
            </a:r>
            <a:r>
              <a:rPr lang="ro-RO" sz="2400" b="0" dirty="0"/>
              <a:t>works </a:t>
            </a:r>
            <a:r>
              <a:rPr lang="en-US" sz="2400" b="0" dirty="0" smtClean="0"/>
              <a:t>patiently</a:t>
            </a:r>
            <a:r>
              <a:rPr lang="ro-RO" sz="2400" b="0" dirty="0" smtClean="0"/>
              <a:t>.</a:t>
            </a:r>
            <a:endParaRPr lang="en-US" sz="2400" b="0" dirty="0" smtClean="0"/>
          </a:p>
          <a:p>
            <a:pPr marL="0" indent="0">
              <a:buNone/>
            </a:pPr>
            <a:r>
              <a:rPr lang="ro-RO" sz="2400" b="0" dirty="0"/>
              <a:t/>
            </a:r>
            <a:br>
              <a:rPr lang="ro-RO" sz="2400" b="0" dirty="0"/>
            </a:br>
            <a:r>
              <a:rPr lang="ro-RO" sz="2400" b="0" dirty="0" smtClean="0"/>
              <a:t>You </a:t>
            </a:r>
            <a:r>
              <a:rPr lang="ro-RO" sz="2400" b="0" dirty="0"/>
              <a:t>must drive your car carefully</a:t>
            </a:r>
            <a:r>
              <a:rPr lang="ro-RO" sz="2400" b="0" dirty="0" smtClean="0"/>
              <a:t>.</a:t>
            </a:r>
            <a:endParaRPr lang="en-US" sz="2400" b="0" dirty="0" smtClean="0"/>
          </a:p>
          <a:p>
            <a:pPr marL="0" indent="0">
              <a:buNone/>
            </a:pPr>
            <a:r>
              <a:rPr lang="ro-RO" sz="2400" b="0" dirty="0"/>
              <a:t/>
            </a:r>
            <a:br>
              <a:rPr lang="ro-RO" sz="2400" b="0" dirty="0"/>
            </a:br>
            <a:r>
              <a:rPr lang="ro-RO" sz="2400" b="0" dirty="0" smtClean="0"/>
              <a:t>Eat </a:t>
            </a:r>
            <a:r>
              <a:rPr lang="ro-RO" sz="2400" b="0" dirty="0"/>
              <a:t>quietly. </a:t>
            </a:r>
            <a:endParaRPr lang="en-US" sz="2400" b="0" dirty="0" smtClean="0"/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r>
              <a:rPr lang="en-US" sz="2400" b="0" dirty="0" smtClean="0">
                <a:solidFill>
                  <a:srgbClr val="FFC000"/>
                </a:solidFill>
              </a:rPr>
              <a:t>However</a:t>
            </a:r>
            <a:r>
              <a:rPr lang="en-US" sz="2400" b="0" dirty="0">
                <a:solidFill>
                  <a:srgbClr val="FFC000"/>
                </a:solidFill>
              </a:rPr>
              <a:t>, we can </a:t>
            </a:r>
            <a:r>
              <a:rPr lang="en-US" sz="2400" b="0" dirty="0" smtClean="0">
                <a:solidFill>
                  <a:srgbClr val="FFC000"/>
                </a:solidFill>
              </a:rPr>
              <a:t>change </a:t>
            </a:r>
            <a:r>
              <a:rPr lang="en-US" sz="2400" b="0" dirty="0">
                <a:solidFill>
                  <a:srgbClr val="FFC000"/>
                </a:solidFill>
              </a:rPr>
              <a:t>the position of adverbs of manner according to what we want to emphasize. Than we can put the adverb before or after a verb</a:t>
            </a:r>
            <a:r>
              <a:rPr lang="en-US" sz="2400" b="0" dirty="0" smtClean="0">
                <a:solidFill>
                  <a:srgbClr val="FFC000"/>
                </a:solidFill>
              </a:rPr>
              <a:t>:</a:t>
            </a:r>
          </a:p>
          <a:p>
            <a:r>
              <a:rPr lang="en-US" sz="2400" b="0" dirty="0" smtClean="0"/>
              <a:t>She carefully put it on the shelf.</a:t>
            </a:r>
          </a:p>
          <a:p>
            <a:r>
              <a:rPr lang="en-US" sz="2400" b="0" dirty="0" smtClean="0"/>
              <a:t>She put it carefully on the shelf.</a:t>
            </a:r>
            <a:endParaRPr lang="en-US" sz="2400" b="0" dirty="0"/>
          </a:p>
          <a:p>
            <a:endParaRPr lang="en-US" sz="24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348880"/>
            <a:ext cx="2232248" cy="131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4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egig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Agency FB"/>
        <a:ea typeface=""/>
        <a:cs typeface=""/>
      </a:majorFont>
      <a:minorFont>
        <a:latin typeface="Agency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whirliegig</Template>
  <TotalTime>515</TotalTime>
  <Words>633</Words>
  <Application>Microsoft Office PowerPoint</Application>
  <PresentationFormat>On-screen Show (4:3)</PresentationFormat>
  <Paragraphs>133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 Unicode MS</vt:lpstr>
      <vt:lpstr>Agency FB</vt:lpstr>
      <vt:lpstr>Arial Black</vt:lpstr>
      <vt:lpstr>Bauhaus 93</vt:lpstr>
      <vt:lpstr>Calibri</vt:lpstr>
      <vt:lpstr>Cordia New</vt:lpstr>
      <vt:lpstr>Impact</vt:lpstr>
      <vt:lpstr>MV Boli</vt:lpstr>
      <vt:lpstr>Times New Roman</vt:lpstr>
      <vt:lpstr>Wingdings</vt:lpstr>
      <vt:lpstr>whirliegig</vt:lpstr>
      <vt:lpstr>Adverbs</vt:lpstr>
      <vt:lpstr>PowerPoint Presentation</vt:lpstr>
      <vt:lpstr>Adverbs of manner:  How?</vt:lpstr>
      <vt:lpstr>PowerPoint Presentation</vt:lpstr>
      <vt:lpstr>How are adverbs of manner formed?  1. add –ly to most adjectives.</vt:lpstr>
      <vt:lpstr>Now, it’s your turn.. </vt:lpstr>
      <vt:lpstr>Let’s practice this..</vt:lpstr>
      <vt:lpstr>2  When the adjective ends in ‘ic’ the syllable ‘al’ is usually  added before the –ly ending.</vt:lpstr>
      <vt:lpstr>PowerPoint Presentation</vt:lpstr>
      <vt:lpstr>Adverbs of time</vt:lpstr>
      <vt:lpstr>PowerPoint Presentation</vt:lpstr>
      <vt:lpstr>PowerPoint Presentation</vt:lpstr>
      <vt:lpstr>Adverbs of place answer the question ‘where’ something is done.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Whirliegig</dc:title>
  <dc:creator>TOSHIBA</dc:creator>
  <cp:lastModifiedBy>TOPCOM</cp:lastModifiedBy>
  <cp:revision>122</cp:revision>
  <dcterms:created xsi:type="dcterms:W3CDTF">2012-10-05T08:39:33Z</dcterms:created>
  <dcterms:modified xsi:type="dcterms:W3CDTF">2017-04-10T07:21:55Z</dcterms:modified>
</cp:coreProperties>
</file>