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7" r:id="rId3"/>
    <p:sldId id="268" r:id="rId4"/>
    <p:sldId id="257" r:id="rId5"/>
    <p:sldId id="258" r:id="rId6"/>
    <p:sldId id="259" r:id="rId7"/>
    <p:sldId id="261" r:id="rId8"/>
    <p:sldId id="260" r:id="rId9"/>
    <p:sldId id="263" r:id="rId10"/>
    <p:sldId id="264" r:id="rId11"/>
    <p:sldId id="265" r:id="rId12"/>
    <p:sldId id="269" r:id="rId13"/>
    <p:sldId id="273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7C92AD-59FD-4A63-BEE5-914337580527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</dgm:pt>
    <dgm:pt modelId="{1AA4F0B6-F6ED-4C5C-B27B-8B6621ABC969}">
      <dgm:prSet phldrT="[Text]" custT="1"/>
      <dgm:spPr/>
      <dgm:t>
        <a:bodyPr/>
        <a:lstStyle/>
        <a:p>
          <a:r>
            <a:rPr lang="en-US" sz="1800" dirty="0" smtClean="0">
              <a:latin typeface="Agency FB" panose="020B0503020202020204" pitchFamily="34" charset="0"/>
            </a:rPr>
            <a:t>Past</a:t>
          </a:r>
        </a:p>
        <a:p>
          <a:r>
            <a:rPr lang="en-US" sz="1800" dirty="0" smtClean="0">
              <a:latin typeface="Agency FB" panose="020B0503020202020204" pitchFamily="34" charset="0"/>
            </a:rPr>
            <a:t>What did you do this morning?</a:t>
          </a:r>
        </a:p>
        <a:p>
          <a:r>
            <a:rPr lang="en-US" sz="1800" dirty="0" smtClean="0">
              <a:latin typeface="Agency FB" panose="020B0503020202020204" pitchFamily="34" charset="0"/>
            </a:rPr>
            <a:t>What did you do yesterday?</a:t>
          </a:r>
        </a:p>
        <a:p>
          <a:r>
            <a:rPr lang="en-US" sz="1800" dirty="0" smtClean="0">
              <a:latin typeface="Agency FB" panose="020B0503020202020204" pitchFamily="34" charset="0"/>
            </a:rPr>
            <a:t>What did you do last week? </a:t>
          </a:r>
          <a:endParaRPr lang="en-US" sz="1800" dirty="0">
            <a:latin typeface="Agency FB" panose="020B0503020202020204" pitchFamily="34" charset="0"/>
          </a:endParaRPr>
        </a:p>
      </dgm:t>
    </dgm:pt>
    <dgm:pt modelId="{43CC61FF-8081-41F1-93EB-637B7F0032EA}" type="parTrans" cxnId="{8B47B7B5-9CA4-4EF2-9C7A-F1ED822E07E6}">
      <dgm:prSet/>
      <dgm:spPr/>
      <dgm:t>
        <a:bodyPr/>
        <a:lstStyle/>
        <a:p>
          <a:endParaRPr lang="en-US" sz="1800">
            <a:latin typeface="Agency FB" panose="020B0503020202020204" pitchFamily="34" charset="0"/>
          </a:endParaRPr>
        </a:p>
      </dgm:t>
    </dgm:pt>
    <dgm:pt modelId="{77D7FB9B-A5C6-4CEB-9CDD-6F51D7584252}" type="sibTrans" cxnId="{8B47B7B5-9CA4-4EF2-9C7A-F1ED822E07E6}">
      <dgm:prSet/>
      <dgm:spPr/>
      <dgm:t>
        <a:bodyPr/>
        <a:lstStyle/>
        <a:p>
          <a:endParaRPr lang="en-US" sz="1800">
            <a:latin typeface="Agency FB" panose="020B0503020202020204" pitchFamily="34" charset="0"/>
          </a:endParaRPr>
        </a:p>
      </dgm:t>
    </dgm:pt>
    <dgm:pt modelId="{4E36ED7A-7EF1-4B2E-8521-8827F471D6AB}">
      <dgm:prSet phldrT="[Text]" custT="1"/>
      <dgm:spPr/>
      <dgm:t>
        <a:bodyPr/>
        <a:lstStyle/>
        <a:p>
          <a:r>
            <a:rPr lang="en-US" sz="1800" dirty="0" smtClean="0">
              <a:latin typeface="Agency FB" panose="020B0503020202020204" pitchFamily="34" charset="0"/>
            </a:rPr>
            <a:t>Present</a:t>
          </a:r>
        </a:p>
        <a:p>
          <a:r>
            <a:rPr lang="en-US" sz="1800" dirty="0" smtClean="0">
              <a:latin typeface="Agency FB" panose="020B0503020202020204" pitchFamily="34" charset="0"/>
            </a:rPr>
            <a:t>What are you doing now?</a:t>
          </a:r>
        </a:p>
        <a:p>
          <a:r>
            <a:rPr lang="en-US" sz="1800" dirty="0" smtClean="0">
              <a:latin typeface="Agency FB" panose="020B0503020202020204" pitchFamily="34" charset="0"/>
            </a:rPr>
            <a:t>What are you doing today?</a:t>
          </a:r>
        </a:p>
        <a:p>
          <a:r>
            <a:rPr lang="en-US" sz="1800" dirty="0" smtClean="0">
              <a:latin typeface="Agency FB" panose="020B0503020202020204" pitchFamily="34" charset="0"/>
            </a:rPr>
            <a:t>What are you doing this week?</a:t>
          </a:r>
          <a:endParaRPr lang="en-US" sz="1800" dirty="0">
            <a:latin typeface="Agency FB" panose="020B0503020202020204" pitchFamily="34" charset="0"/>
          </a:endParaRPr>
        </a:p>
      </dgm:t>
    </dgm:pt>
    <dgm:pt modelId="{B2E60FF0-9888-4BE1-9505-4E572DBF6218}" type="parTrans" cxnId="{1D334CC8-B97A-4FAC-9F2D-7607E4C1B11F}">
      <dgm:prSet/>
      <dgm:spPr/>
      <dgm:t>
        <a:bodyPr/>
        <a:lstStyle/>
        <a:p>
          <a:endParaRPr lang="en-US" sz="1800">
            <a:latin typeface="Agency FB" panose="020B0503020202020204" pitchFamily="34" charset="0"/>
          </a:endParaRPr>
        </a:p>
      </dgm:t>
    </dgm:pt>
    <dgm:pt modelId="{58AA0735-1D43-4527-B80B-ABC71353803E}" type="sibTrans" cxnId="{1D334CC8-B97A-4FAC-9F2D-7607E4C1B11F}">
      <dgm:prSet/>
      <dgm:spPr/>
      <dgm:t>
        <a:bodyPr/>
        <a:lstStyle/>
        <a:p>
          <a:endParaRPr lang="en-US" sz="1800">
            <a:latin typeface="Agency FB" panose="020B0503020202020204" pitchFamily="34" charset="0"/>
          </a:endParaRPr>
        </a:p>
      </dgm:t>
    </dgm:pt>
    <dgm:pt modelId="{0BF24B59-7954-4780-8708-CFE487C890BE}">
      <dgm:prSet phldrT="[Text]" custT="1"/>
      <dgm:spPr/>
      <dgm:t>
        <a:bodyPr/>
        <a:lstStyle/>
        <a:p>
          <a:r>
            <a:rPr lang="en-US" sz="1800" dirty="0" smtClean="0">
              <a:latin typeface="Agency FB" panose="020B0503020202020204" pitchFamily="34" charset="0"/>
            </a:rPr>
            <a:t>Future</a:t>
          </a:r>
        </a:p>
        <a:p>
          <a:r>
            <a:rPr lang="en-US" sz="1800" dirty="0" smtClean="0">
              <a:latin typeface="Agency FB" panose="020B0503020202020204" pitchFamily="34" charset="0"/>
            </a:rPr>
            <a:t>What are you going to do in the evening?</a:t>
          </a:r>
        </a:p>
        <a:p>
          <a:r>
            <a:rPr lang="en-US" sz="1800" dirty="0" smtClean="0">
              <a:latin typeface="Agency FB" panose="020B0503020202020204" pitchFamily="34" charset="0"/>
            </a:rPr>
            <a:t>What are you going to do tomorrow?</a:t>
          </a:r>
        </a:p>
        <a:p>
          <a:r>
            <a:rPr lang="en-US" sz="1800" dirty="0" smtClean="0">
              <a:latin typeface="Agency FB" panose="020B0503020202020204" pitchFamily="34" charset="0"/>
            </a:rPr>
            <a:t>What are you doing next week?  </a:t>
          </a:r>
          <a:endParaRPr lang="en-US" sz="1800" dirty="0">
            <a:latin typeface="Agency FB" panose="020B0503020202020204" pitchFamily="34" charset="0"/>
          </a:endParaRPr>
        </a:p>
      </dgm:t>
    </dgm:pt>
    <dgm:pt modelId="{51289570-E858-4332-B383-A2BCE3495583}" type="parTrans" cxnId="{9A5623D5-D945-46D5-A50C-E9035BEE2FF6}">
      <dgm:prSet/>
      <dgm:spPr/>
      <dgm:t>
        <a:bodyPr/>
        <a:lstStyle/>
        <a:p>
          <a:endParaRPr lang="en-US" sz="1800">
            <a:latin typeface="Agency FB" panose="020B0503020202020204" pitchFamily="34" charset="0"/>
          </a:endParaRPr>
        </a:p>
      </dgm:t>
    </dgm:pt>
    <dgm:pt modelId="{E86C99E8-E32C-4C14-8E28-52397DBEA53C}" type="sibTrans" cxnId="{9A5623D5-D945-46D5-A50C-E9035BEE2FF6}">
      <dgm:prSet/>
      <dgm:spPr/>
      <dgm:t>
        <a:bodyPr/>
        <a:lstStyle/>
        <a:p>
          <a:endParaRPr lang="en-US" sz="1800">
            <a:latin typeface="Agency FB" panose="020B0503020202020204" pitchFamily="34" charset="0"/>
          </a:endParaRPr>
        </a:p>
      </dgm:t>
    </dgm:pt>
    <dgm:pt modelId="{F662C605-ECE9-4668-B35D-814199591C04}" type="pres">
      <dgm:prSet presAssocID="{D87C92AD-59FD-4A63-BEE5-914337580527}" presName="CompostProcess" presStyleCnt="0">
        <dgm:presLayoutVars>
          <dgm:dir/>
          <dgm:resizeHandles val="exact"/>
        </dgm:presLayoutVars>
      </dgm:prSet>
      <dgm:spPr/>
    </dgm:pt>
    <dgm:pt modelId="{BF2EB445-1F8E-43DC-A754-50DC3D38F58F}" type="pres">
      <dgm:prSet presAssocID="{D87C92AD-59FD-4A63-BEE5-914337580527}" presName="arrow" presStyleLbl="bgShp" presStyleIdx="0" presStyleCnt="1" custLinFactNeighborX="-467" custLinFactNeighborY="-4213"/>
      <dgm:spPr/>
    </dgm:pt>
    <dgm:pt modelId="{78AD3EE7-7A07-4D67-853D-8CAA9217FAFC}" type="pres">
      <dgm:prSet presAssocID="{D87C92AD-59FD-4A63-BEE5-914337580527}" presName="linearProcess" presStyleCnt="0"/>
      <dgm:spPr/>
    </dgm:pt>
    <dgm:pt modelId="{AB2527C4-F4DE-456E-AA4D-80D7B91C2682}" type="pres">
      <dgm:prSet presAssocID="{1AA4F0B6-F6ED-4C5C-B27B-8B6621ABC969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63970F-8AFF-4560-B622-E5F3C4951984}" type="pres">
      <dgm:prSet presAssocID="{77D7FB9B-A5C6-4CEB-9CDD-6F51D7584252}" presName="sibTrans" presStyleCnt="0"/>
      <dgm:spPr/>
    </dgm:pt>
    <dgm:pt modelId="{B5FE7348-6E3D-4957-B09F-0B417B89347E}" type="pres">
      <dgm:prSet presAssocID="{4E36ED7A-7EF1-4B2E-8521-8827F471D6AB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3675C2-836A-4BA2-BB57-DF99F3B9A772}" type="pres">
      <dgm:prSet presAssocID="{58AA0735-1D43-4527-B80B-ABC71353803E}" presName="sibTrans" presStyleCnt="0"/>
      <dgm:spPr/>
    </dgm:pt>
    <dgm:pt modelId="{71EBED56-46A9-4E24-A17E-7F332945211B}" type="pres">
      <dgm:prSet presAssocID="{0BF24B59-7954-4780-8708-CFE487C890BE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F20F3EE-8DE7-4725-A12B-479B7DBA3CC2}" type="presOf" srcId="{4E36ED7A-7EF1-4B2E-8521-8827F471D6AB}" destId="{B5FE7348-6E3D-4957-B09F-0B417B89347E}" srcOrd="0" destOrd="0" presId="urn:microsoft.com/office/officeart/2005/8/layout/hProcess9"/>
    <dgm:cxn modelId="{72BD6D31-45C3-4694-9750-7F1B23FFE754}" type="presOf" srcId="{D87C92AD-59FD-4A63-BEE5-914337580527}" destId="{F662C605-ECE9-4668-B35D-814199591C04}" srcOrd="0" destOrd="0" presId="urn:microsoft.com/office/officeart/2005/8/layout/hProcess9"/>
    <dgm:cxn modelId="{9A5623D5-D945-46D5-A50C-E9035BEE2FF6}" srcId="{D87C92AD-59FD-4A63-BEE5-914337580527}" destId="{0BF24B59-7954-4780-8708-CFE487C890BE}" srcOrd="2" destOrd="0" parTransId="{51289570-E858-4332-B383-A2BCE3495583}" sibTransId="{E86C99E8-E32C-4C14-8E28-52397DBEA53C}"/>
    <dgm:cxn modelId="{83122FE5-75FD-431F-94F6-FBA894A1E4BF}" type="presOf" srcId="{0BF24B59-7954-4780-8708-CFE487C890BE}" destId="{71EBED56-46A9-4E24-A17E-7F332945211B}" srcOrd="0" destOrd="0" presId="urn:microsoft.com/office/officeart/2005/8/layout/hProcess9"/>
    <dgm:cxn modelId="{89F242C9-BA87-42EF-AFD9-CFEA404793CF}" type="presOf" srcId="{1AA4F0B6-F6ED-4C5C-B27B-8B6621ABC969}" destId="{AB2527C4-F4DE-456E-AA4D-80D7B91C2682}" srcOrd="0" destOrd="0" presId="urn:microsoft.com/office/officeart/2005/8/layout/hProcess9"/>
    <dgm:cxn modelId="{1D334CC8-B97A-4FAC-9F2D-7607E4C1B11F}" srcId="{D87C92AD-59FD-4A63-BEE5-914337580527}" destId="{4E36ED7A-7EF1-4B2E-8521-8827F471D6AB}" srcOrd="1" destOrd="0" parTransId="{B2E60FF0-9888-4BE1-9505-4E572DBF6218}" sibTransId="{58AA0735-1D43-4527-B80B-ABC71353803E}"/>
    <dgm:cxn modelId="{8B47B7B5-9CA4-4EF2-9C7A-F1ED822E07E6}" srcId="{D87C92AD-59FD-4A63-BEE5-914337580527}" destId="{1AA4F0B6-F6ED-4C5C-B27B-8B6621ABC969}" srcOrd="0" destOrd="0" parTransId="{43CC61FF-8081-41F1-93EB-637B7F0032EA}" sibTransId="{77D7FB9B-A5C6-4CEB-9CDD-6F51D7584252}"/>
    <dgm:cxn modelId="{68796DF7-15A6-4ECA-A39F-BA225DC4E205}" type="presParOf" srcId="{F662C605-ECE9-4668-B35D-814199591C04}" destId="{BF2EB445-1F8E-43DC-A754-50DC3D38F58F}" srcOrd="0" destOrd="0" presId="urn:microsoft.com/office/officeart/2005/8/layout/hProcess9"/>
    <dgm:cxn modelId="{A1C875D5-19DB-4DD4-849A-C566D8A7219E}" type="presParOf" srcId="{F662C605-ECE9-4668-B35D-814199591C04}" destId="{78AD3EE7-7A07-4D67-853D-8CAA9217FAFC}" srcOrd="1" destOrd="0" presId="urn:microsoft.com/office/officeart/2005/8/layout/hProcess9"/>
    <dgm:cxn modelId="{46C3B772-3071-4975-B912-9C5BA313A6EE}" type="presParOf" srcId="{78AD3EE7-7A07-4D67-853D-8CAA9217FAFC}" destId="{AB2527C4-F4DE-456E-AA4D-80D7B91C2682}" srcOrd="0" destOrd="0" presId="urn:microsoft.com/office/officeart/2005/8/layout/hProcess9"/>
    <dgm:cxn modelId="{EA730576-F422-4EF8-ABDB-4F8B39EB0D13}" type="presParOf" srcId="{78AD3EE7-7A07-4D67-853D-8CAA9217FAFC}" destId="{1663970F-8AFF-4560-B622-E5F3C4951984}" srcOrd="1" destOrd="0" presId="urn:microsoft.com/office/officeart/2005/8/layout/hProcess9"/>
    <dgm:cxn modelId="{4B371D7B-7404-4315-B570-68BD9B09526C}" type="presParOf" srcId="{78AD3EE7-7A07-4D67-853D-8CAA9217FAFC}" destId="{B5FE7348-6E3D-4957-B09F-0B417B89347E}" srcOrd="2" destOrd="0" presId="urn:microsoft.com/office/officeart/2005/8/layout/hProcess9"/>
    <dgm:cxn modelId="{B9F0C5B4-B934-428B-95CE-49D36FB28914}" type="presParOf" srcId="{78AD3EE7-7A07-4D67-853D-8CAA9217FAFC}" destId="{573675C2-836A-4BA2-BB57-DF99F3B9A772}" srcOrd="3" destOrd="0" presId="urn:microsoft.com/office/officeart/2005/8/layout/hProcess9"/>
    <dgm:cxn modelId="{52477DF9-CA46-4607-BED6-1FB02319F949}" type="presParOf" srcId="{78AD3EE7-7A07-4D67-853D-8CAA9217FAFC}" destId="{71EBED56-46A9-4E24-A17E-7F332945211B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2EB445-1F8E-43DC-A754-50DC3D38F58F}">
      <dsp:nvSpPr>
        <dsp:cNvPr id="0" name=""/>
        <dsp:cNvSpPr/>
      </dsp:nvSpPr>
      <dsp:spPr>
        <a:xfrm>
          <a:off x="658693" y="0"/>
          <a:ext cx="7882386" cy="4615451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2527C4-F4DE-456E-AA4D-80D7B91C2682}">
      <dsp:nvSpPr>
        <dsp:cNvPr id="0" name=""/>
        <dsp:cNvSpPr/>
      </dsp:nvSpPr>
      <dsp:spPr>
        <a:xfrm>
          <a:off x="4528" y="1384635"/>
          <a:ext cx="2798319" cy="18461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Agency FB" panose="020B0503020202020204" pitchFamily="34" charset="0"/>
            </a:rPr>
            <a:t>Past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Agency FB" panose="020B0503020202020204" pitchFamily="34" charset="0"/>
            </a:rPr>
            <a:t>What did you do this morning?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Agency FB" panose="020B0503020202020204" pitchFamily="34" charset="0"/>
            </a:rPr>
            <a:t>What did you do yesterday?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Agency FB" panose="020B0503020202020204" pitchFamily="34" charset="0"/>
            </a:rPr>
            <a:t>What did you do last week? </a:t>
          </a:r>
          <a:endParaRPr lang="en-US" sz="1800" kern="1200" dirty="0">
            <a:latin typeface="Agency FB" panose="020B0503020202020204" pitchFamily="34" charset="0"/>
          </a:endParaRPr>
        </a:p>
      </dsp:txBody>
      <dsp:txXfrm>
        <a:off x="94651" y="1474758"/>
        <a:ext cx="2618073" cy="1665934"/>
      </dsp:txXfrm>
    </dsp:sp>
    <dsp:sp modelId="{B5FE7348-6E3D-4957-B09F-0B417B89347E}">
      <dsp:nvSpPr>
        <dsp:cNvPr id="0" name=""/>
        <dsp:cNvSpPr/>
      </dsp:nvSpPr>
      <dsp:spPr>
        <a:xfrm>
          <a:off x="3237538" y="1384635"/>
          <a:ext cx="2798319" cy="18461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Agency FB" panose="020B0503020202020204" pitchFamily="34" charset="0"/>
            </a:rPr>
            <a:t>Present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Agency FB" panose="020B0503020202020204" pitchFamily="34" charset="0"/>
            </a:rPr>
            <a:t>What are you doing now?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Agency FB" panose="020B0503020202020204" pitchFamily="34" charset="0"/>
            </a:rPr>
            <a:t>What are you doing today?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Agency FB" panose="020B0503020202020204" pitchFamily="34" charset="0"/>
            </a:rPr>
            <a:t>What are you doing this week?</a:t>
          </a:r>
          <a:endParaRPr lang="en-US" sz="1800" kern="1200" dirty="0">
            <a:latin typeface="Agency FB" panose="020B0503020202020204" pitchFamily="34" charset="0"/>
          </a:endParaRPr>
        </a:p>
      </dsp:txBody>
      <dsp:txXfrm>
        <a:off x="3327661" y="1474758"/>
        <a:ext cx="2618073" cy="1665934"/>
      </dsp:txXfrm>
    </dsp:sp>
    <dsp:sp modelId="{71EBED56-46A9-4E24-A17E-7F332945211B}">
      <dsp:nvSpPr>
        <dsp:cNvPr id="0" name=""/>
        <dsp:cNvSpPr/>
      </dsp:nvSpPr>
      <dsp:spPr>
        <a:xfrm>
          <a:off x="6470548" y="1384635"/>
          <a:ext cx="2798319" cy="18461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Agency FB" panose="020B0503020202020204" pitchFamily="34" charset="0"/>
            </a:rPr>
            <a:t>Future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Agency FB" panose="020B0503020202020204" pitchFamily="34" charset="0"/>
            </a:rPr>
            <a:t>What are you going to do in the evening?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Agency FB" panose="020B0503020202020204" pitchFamily="34" charset="0"/>
            </a:rPr>
            <a:t>What are you going to do tomorrow?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Agency FB" panose="020B0503020202020204" pitchFamily="34" charset="0"/>
            </a:rPr>
            <a:t>What are you doing next week?  </a:t>
          </a:r>
          <a:endParaRPr lang="en-US" sz="1800" kern="1200" dirty="0">
            <a:latin typeface="Agency FB" panose="020B0503020202020204" pitchFamily="34" charset="0"/>
          </a:endParaRPr>
        </a:p>
      </dsp:txBody>
      <dsp:txXfrm>
        <a:off x="6560671" y="1474758"/>
        <a:ext cx="2618073" cy="16659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85B47-386C-402F-9AE9-F5DE7ECF807B}" type="datetimeFigureOut">
              <a:rPr lang="en-US" smtClean="0"/>
              <a:t>4/9/2017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6A208-C2E7-4892-9575-3DFA9D08817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8180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85B47-386C-402F-9AE9-F5DE7ECF807B}" type="datetimeFigureOut">
              <a:rPr lang="en-US" smtClean="0"/>
              <a:t>4/9/2017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6A208-C2E7-4892-9575-3DFA9D088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594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85B47-386C-402F-9AE9-F5DE7ECF807B}" type="datetimeFigureOut">
              <a:rPr lang="en-US" smtClean="0"/>
              <a:t>4/9/2017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6A208-C2E7-4892-9575-3DFA9D088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996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85B47-386C-402F-9AE9-F5DE7ECF807B}" type="datetimeFigureOut">
              <a:rPr lang="en-US" smtClean="0"/>
              <a:t>4/9/2017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6A208-C2E7-4892-9575-3DFA9D088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692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85B47-386C-402F-9AE9-F5DE7ECF807B}" type="datetimeFigureOut">
              <a:rPr lang="en-US" smtClean="0"/>
              <a:t>4/9/2017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6A208-C2E7-4892-9575-3DFA9D08817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4005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85B47-386C-402F-9AE9-F5DE7ECF807B}" type="datetimeFigureOut">
              <a:rPr lang="en-US" smtClean="0"/>
              <a:t>4/9/2017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6A208-C2E7-4892-9575-3DFA9D088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855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85B47-386C-402F-9AE9-F5DE7ECF807B}" type="datetimeFigureOut">
              <a:rPr lang="en-US" smtClean="0"/>
              <a:t>4/9/2017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6A208-C2E7-4892-9575-3DFA9D088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35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85B47-386C-402F-9AE9-F5DE7ECF807B}" type="datetimeFigureOut">
              <a:rPr lang="en-US" smtClean="0"/>
              <a:t>4/9/2017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6A208-C2E7-4892-9575-3DFA9D088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986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85B47-386C-402F-9AE9-F5DE7ECF807B}" type="datetimeFigureOut">
              <a:rPr lang="en-US" smtClean="0"/>
              <a:t>4/9/2017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6A208-C2E7-4892-9575-3DFA9D088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568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7A85B47-386C-402F-9AE9-F5DE7ECF807B}" type="datetimeFigureOut">
              <a:rPr lang="en-US" smtClean="0"/>
              <a:t>4/9/2017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366A208-C2E7-4892-9575-3DFA9D088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991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85B47-386C-402F-9AE9-F5DE7ECF807B}" type="datetimeFigureOut">
              <a:rPr lang="en-US" smtClean="0"/>
              <a:t>4/9/2017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6A208-C2E7-4892-9575-3DFA9D088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192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7A85B47-386C-402F-9AE9-F5DE7ECF807B}" type="datetimeFigureOut">
              <a:rPr lang="en-US" smtClean="0"/>
              <a:t>4/9/2017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366A208-C2E7-4892-9575-3DFA9D08817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7706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Future Tense</a:t>
            </a:r>
            <a:endParaRPr lang="en-US" dirty="0"/>
          </a:p>
        </p:txBody>
      </p:sp>
      <p:pic>
        <p:nvPicPr>
          <p:cNvPr id="9" name="Picture 8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90" b="96124" l="9742" r="899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015" y="4325112"/>
            <a:ext cx="1668353" cy="1344927"/>
          </a:xfrm>
          <a:prstGeom prst="rect">
            <a:avLst/>
          </a:prstGeom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620796" y="5088785"/>
            <a:ext cx="5998845" cy="966958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ln>
                  <a:noFill/>
                </a:ln>
                <a:solidFill>
                  <a:srgbClr val="4472C4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Agency FB" panose="020B05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           </a:t>
            </a:r>
            <a:r>
              <a:rPr lang="en-US" sz="2400" dirty="0" smtClean="0">
                <a:ln>
                  <a:noFill/>
                </a:ln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Bauhaus 93" panose="04030905020B02020C02" pitchFamily="82" charset="0"/>
                <a:ea typeface="Arial Unicode MS" panose="020B0604020202020204" pitchFamily="34" charset="-128"/>
                <a:cs typeface="MV Boli" panose="02000500030200090000" pitchFamily="2" charset="0"/>
              </a:rPr>
              <a:t>RAINBOW</a:t>
            </a:r>
            <a:r>
              <a:rPr lang="en-US" sz="2400" dirty="0" smtClean="0">
                <a:ln>
                  <a:noFill/>
                </a:ln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Bauhaus 93" panose="04030905020B02020C02" pitchFamily="8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400" dirty="0">
                <a:ln>
                  <a:noFill/>
                </a:ln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Bauhaus 93" panose="04030905020B02020C02" pitchFamily="82" charset="0"/>
                <a:ea typeface="Arial Unicode MS" panose="020B0604020202020204" pitchFamily="34" charset="-128"/>
                <a:cs typeface="MV Boli" panose="02000500030200090000" pitchFamily="2" charset="0"/>
              </a:rPr>
              <a:t>OF          </a:t>
            </a:r>
            <a:r>
              <a:rPr lang="en-US" sz="2400" dirty="0" smtClean="0">
                <a:ln>
                  <a:noFill/>
                </a:ln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Bauhaus 93" panose="04030905020B02020C02" pitchFamily="82" charset="0"/>
                <a:ea typeface="Arial Unicode MS" panose="020B0604020202020204" pitchFamily="34" charset="-128"/>
                <a:cs typeface="MV Boli" panose="02000500030200090000" pitchFamily="2" charset="0"/>
              </a:rPr>
              <a:t> </a:t>
            </a:r>
            <a:r>
              <a:rPr lang="en-US" sz="2400" dirty="0" smtClean="0">
                <a:ln>
                  <a:noFill/>
                </a:ln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Bauhaus 93" panose="04030905020B02020C02" pitchFamily="82" charset="0"/>
                <a:ea typeface="Arial Unicode MS" panose="020B0604020202020204" pitchFamily="34" charset="-128"/>
                <a:cs typeface="MV Boli" panose="02000500030200090000" pitchFamily="2" charset="0"/>
              </a:rPr>
              <a:t>EDUCATION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Bauhaus 93" panose="04030905020B02020C02" pitchFamily="82" charset="0"/>
                <a:ea typeface="Arial Unicode MS" panose="020B0604020202020204" pitchFamily="34" charset="-128"/>
                <a:cs typeface="MV Boli" panose="02000500030200090000" pitchFamily="2" charset="0"/>
              </a:rPr>
              <a:t>                      PowerPoint Presentations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2050" name="Picture 2" descr="http://www.clipartlord.com/wp-content/uploads/2015/11/future-city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210" y="862641"/>
            <a:ext cx="2767895" cy="21683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82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gency FB" panose="020B0503020202020204" pitchFamily="34" charset="0"/>
              </a:rPr>
              <a:t>Words we use in past and future tense</a:t>
            </a:r>
            <a:endParaRPr lang="en-US" dirty="0">
              <a:latin typeface="Agency FB" panose="020B0503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smtClean="0">
                <a:solidFill>
                  <a:schemeClr val="accent1"/>
                </a:solidFill>
                <a:latin typeface="Agency FB" panose="020B0503020202020204" pitchFamily="34" charset="0"/>
              </a:rPr>
              <a:t>Past:</a:t>
            </a:r>
          </a:p>
          <a:p>
            <a:r>
              <a:rPr lang="en-US" sz="2800" dirty="0" smtClean="0">
                <a:latin typeface="Agency FB" panose="020B0503020202020204" pitchFamily="34" charset="0"/>
              </a:rPr>
              <a:t>Yesterday</a:t>
            </a:r>
            <a:r>
              <a:rPr lang="en-US" sz="2800" dirty="0">
                <a:latin typeface="Agency FB" panose="020B0503020202020204" pitchFamily="34" charset="0"/>
              </a:rPr>
              <a:t> </a:t>
            </a:r>
            <a:r>
              <a:rPr lang="en-US" sz="2800" dirty="0" smtClean="0">
                <a:latin typeface="Agency FB" panose="020B0503020202020204" pitchFamily="34" charset="0"/>
              </a:rPr>
              <a:t>morning.</a:t>
            </a:r>
          </a:p>
          <a:p>
            <a:r>
              <a:rPr lang="en-US" sz="2800" dirty="0" smtClean="0">
                <a:latin typeface="Agency FB" panose="020B0503020202020204" pitchFamily="34" charset="0"/>
              </a:rPr>
              <a:t>Yesterday evening. (</a:t>
            </a:r>
            <a:r>
              <a:rPr lang="en-US" sz="2800" dirty="0" smtClean="0">
                <a:latin typeface="Agency FB" panose="020B0503020202020204" pitchFamily="34" charset="0"/>
              </a:rPr>
              <a:t>afternoon)</a:t>
            </a:r>
            <a:endParaRPr lang="en-US" sz="2800" dirty="0" smtClean="0">
              <a:latin typeface="Agency FB" panose="020B0503020202020204" pitchFamily="34" charset="0"/>
            </a:endParaRPr>
          </a:p>
          <a:p>
            <a:r>
              <a:rPr lang="en-US" sz="2800" dirty="0" smtClean="0">
                <a:latin typeface="Agency FB" panose="020B0503020202020204" pitchFamily="34" charset="0"/>
              </a:rPr>
              <a:t>Last night.</a:t>
            </a:r>
          </a:p>
          <a:p>
            <a:r>
              <a:rPr lang="en-US" sz="2800" dirty="0" smtClean="0">
                <a:latin typeface="Agency FB" panose="020B0503020202020204" pitchFamily="34" charset="0"/>
              </a:rPr>
              <a:t>Last week.</a:t>
            </a:r>
          </a:p>
          <a:p>
            <a:r>
              <a:rPr lang="en-US" sz="2800" dirty="0" smtClean="0">
                <a:latin typeface="Agency FB" panose="020B0503020202020204" pitchFamily="34" charset="0"/>
              </a:rPr>
              <a:t>5 minutes ago.	</a:t>
            </a:r>
          </a:p>
          <a:p>
            <a:r>
              <a:rPr lang="en-US" sz="2800" dirty="0" smtClean="0">
                <a:latin typeface="Agency FB" panose="020B0503020202020204" pitchFamily="34" charset="0"/>
              </a:rPr>
              <a:t>A couple of months ago.  (couple = 2)</a:t>
            </a:r>
          </a:p>
          <a:p>
            <a:r>
              <a:rPr lang="en-US" sz="2800" dirty="0" smtClean="0">
                <a:latin typeface="Agency FB" panose="020B0503020202020204" pitchFamily="34" charset="0"/>
              </a:rPr>
              <a:t>A few days ago.				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smtClean="0">
                <a:solidFill>
                  <a:schemeClr val="accent1"/>
                </a:solidFill>
                <a:latin typeface="Agency FB" panose="020B0503020202020204" pitchFamily="34" charset="0"/>
              </a:rPr>
              <a:t>Future:</a:t>
            </a:r>
          </a:p>
          <a:p>
            <a:r>
              <a:rPr lang="en-US" sz="2800" dirty="0" smtClean="0">
                <a:latin typeface="Agency FB" panose="020B0503020202020204" pitchFamily="34" charset="0"/>
              </a:rPr>
              <a:t>Tomorrow morning.</a:t>
            </a:r>
          </a:p>
          <a:p>
            <a:r>
              <a:rPr lang="en-US" sz="2800" dirty="0" smtClean="0">
                <a:latin typeface="Agency FB" panose="020B0503020202020204" pitchFamily="34" charset="0"/>
              </a:rPr>
              <a:t>Tomorrow evening. (</a:t>
            </a:r>
            <a:r>
              <a:rPr lang="en-US" sz="2800" dirty="0" smtClean="0">
                <a:latin typeface="Agency FB" panose="020B0503020202020204" pitchFamily="34" charset="0"/>
              </a:rPr>
              <a:t>afternoon)</a:t>
            </a:r>
            <a:endParaRPr lang="en-US" sz="2800" dirty="0" smtClean="0">
              <a:latin typeface="Agency FB" panose="020B0503020202020204" pitchFamily="34" charset="0"/>
            </a:endParaRPr>
          </a:p>
          <a:p>
            <a:r>
              <a:rPr lang="en-US" sz="2800" dirty="0" smtClean="0">
                <a:latin typeface="Agency FB" panose="020B0503020202020204" pitchFamily="34" charset="0"/>
              </a:rPr>
              <a:t>Tomorrow night.</a:t>
            </a:r>
          </a:p>
          <a:p>
            <a:r>
              <a:rPr lang="en-US" sz="2800" dirty="0" smtClean="0">
                <a:latin typeface="Agency FB" panose="020B0503020202020204" pitchFamily="34" charset="0"/>
              </a:rPr>
              <a:t>Next week.</a:t>
            </a:r>
          </a:p>
          <a:p>
            <a:r>
              <a:rPr lang="en-US" sz="2800" dirty="0" smtClean="0">
                <a:latin typeface="Agency FB" panose="020B0503020202020204" pitchFamily="34" charset="0"/>
              </a:rPr>
              <a:t>In 5 minutes.</a:t>
            </a:r>
          </a:p>
          <a:p>
            <a:r>
              <a:rPr lang="en-US" sz="2800" dirty="0" smtClean="0">
                <a:latin typeface="Agency FB" panose="020B0503020202020204" pitchFamily="34" charset="0"/>
              </a:rPr>
              <a:t>In a couple of months.</a:t>
            </a:r>
          </a:p>
          <a:p>
            <a:r>
              <a:rPr lang="en-US" sz="2800" dirty="0" smtClean="0">
                <a:latin typeface="Agency FB" panose="020B0503020202020204" pitchFamily="34" charset="0"/>
              </a:rPr>
              <a:t>In a few days. </a:t>
            </a:r>
            <a:endParaRPr lang="en-US" sz="2800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46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gency FB" panose="020B0503020202020204" pitchFamily="34" charset="0"/>
              </a:rPr>
              <a:t>Comparing the past, present and future tenses</a:t>
            </a:r>
            <a:endParaRPr lang="en-US" dirty="0">
              <a:latin typeface="Agency FB" panose="020B0503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 smtClean="0">
              <a:latin typeface="Agency FB" panose="020B0503020202020204" pitchFamily="34" charset="0"/>
            </a:endParaRPr>
          </a:p>
          <a:p>
            <a:endParaRPr lang="en-US" sz="2800" dirty="0" smtClean="0">
              <a:latin typeface="Agency FB" panose="020B0503020202020204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735217817"/>
              </p:ext>
            </p:extLst>
          </p:nvPr>
        </p:nvGraphicFramePr>
        <p:xfrm>
          <a:off x="1414732" y="1621447"/>
          <a:ext cx="9273396" cy="4615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6807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Will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90" b="96124" l="9742" r="899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6" y="4251201"/>
            <a:ext cx="1668353" cy="1344927"/>
          </a:xfrm>
          <a:prstGeom prst="rect">
            <a:avLst/>
          </a:prstGeom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5857030" y="5011147"/>
            <a:ext cx="5998845" cy="38100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ln>
                  <a:noFill/>
                </a:ln>
                <a:solidFill>
                  <a:srgbClr val="4472C4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Agency FB" panose="020B05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           </a:t>
            </a:r>
            <a:r>
              <a:rPr lang="en-US" sz="2400" dirty="0" smtClean="0">
                <a:ln>
                  <a:noFill/>
                </a:ln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Bauhaus 93" panose="04030905020B02020C02" pitchFamily="82" charset="0"/>
                <a:ea typeface="Arial Unicode MS" panose="020B0604020202020204" pitchFamily="34" charset="-128"/>
                <a:cs typeface="MV Boli" panose="02000500030200090000" pitchFamily="2" charset="0"/>
              </a:rPr>
              <a:t>RAINBOW</a:t>
            </a:r>
            <a:r>
              <a:rPr lang="en-US" sz="2400" dirty="0" smtClean="0">
                <a:ln>
                  <a:noFill/>
                </a:ln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Bauhaus 93" panose="04030905020B02020C02" pitchFamily="8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400" dirty="0">
                <a:ln>
                  <a:noFill/>
                </a:ln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Bauhaus 93" panose="04030905020B02020C02" pitchFamily="82" charset="0"/>
                <a:ea typeface="Arial Unicode MS" panose="020B0604020202020204" pitchFamily="34" charset="-128"/>
                <a:cs typeface="MV Boli" panose="02000500030200090000" pitchFamily="2" charset="0"/>
              </a:rPr>
              <a:t>OF          </a:t>
            </a:r>
            <a:r>
              <a:rPr lang="en-US" sz="2400" dirty="0" smtClean="0">
                <a:ln>
                  <a:noFill/>
                </a:ln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Bauhaus 93" panose="04030905020B02020C02" pitchFamily="82" charset="0"/>
                <a:ea typeface="Arial Unicode MS" panose="020B0604020202020204" pitchFamily="34" charset="-128"/>
                <a:cs typeface="MV Boli" panose="02000500030200090000" pitchFamily="2" charset="0"/>
              </a:rPr>
              <a:t> EDUCATION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0272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 ‘will’ to: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181499"/>
            <a:ext cx="10058400" cy="483973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sz="2800" dirty="0" smtClean="0">
              <a:latin typeface="Agency FB" panose="020B0503020202020204" pitchFamily="34" charset="0"/>
            </a:endParaRPr>
          </a:p>
          <a:p>
            <a:pPr marL="0" indent="0">
              <a:buNone/>
            </a:pPr>
            <a:r>
              <a:rPr lang="en-US" sz="2800" dirty="0">
                <a:latin typeface="Agency FB" panose="020B0503020202020204" pitchFamily="34" charset="0"/>
              </a:rPr>
              <a:t> </a:t>
            </a:r>
            <a:r>
              <a:rPr lang="en-US" sz="2800" dirty="0" smtClean="0">
                <a:solidFill>
                  <a:schemeClr val="accent1"/>
                </a:solidFill>
                <a:latin typeface="Agency FB" panose="020B0503020202020204" pitchFamily="34" charset="0"/>
              </a:rPr>
              <a:t>1. respond to somebody else’s complaint or request for help.</a:t>
            </a:r>
          </a:p>
          <a:p>
            <a:pPr marL="0" indent="0">
              <a:buNone/>
            </a:pPr>
            <a:r>
              <a:rPr lang="en-US" sz="2800" dirty="0">
                <a:latin typeface="Agency FB" panose="020B0503020202020204" pitchFamily="34" charset="0"/>
              </a:rPr>
              <a:t> </a:t>
            </a:r>
            <a:r>
              <a:rPr lang="en-US" sz="2800" dirty="0" smtClean="0">
                <a:latin typeface="Agency FB" panose="020B0503020202020204" pitchFamily="34" charset="0"/>
              </a:rPr>
              <a:t>I will send you the information when I arrive.</a:t>
            </a:r>
          </a:p>
          <a:p>
            <a:pPr marL="0" indent="0">
              <a:buNone/>
            </a:pPr>
            <a:r>
              <a:rPr lang="en-US" sz="2800" dirty="0">
                <a:latin typeface="Agency FB" panose="020B0503020202020204" pitchFamily="34" charset="0"/>
              </a:rPr>
              <a:t> </a:t>
            </a:r>
            <a:r>
              <a:rPr lang="en-US" sz="2800" dirty="0" smtClean="0">
                <a:latin typeface="Agency FB" panose="020B0503020202020204" pitchFamily="34" charset="0"/>
              </a:rPr>
              <a:t>I will help you mowing the grass.</a:t>
            </a:r>
            <a:endParaRPr lang="en-US" sz="2800" dirty="0">
              <a:latin typeface="Agency FB" panose="020B0503020202020204" pitchFamily="34" charset="0"/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accent1"/>
                </a:solidFill>
                <a:latin typeface="Agency FB" panose="020B0503020202020204" pitchFamily="34" charset="0"/>
              </a:rPr>
              <a:t>2. express a promise.</a:t>
            </a:r>
          </a:p>
          <a:p>
            <a:pPr marL="0" indent="0">
              <a:buNone/>
            </a:pPr>
            <a:r>
              <a:rPr lang="en-US" sz="2800" dirty="0" smtClean="0">
                <a:latin typeface="Agency FB" panose="020B0503020202020204" pitchFamily="34" charset="0"/>
              </a:rPr>
              <a:t>I will call you when I arrive.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accent1"/>
                </a:solidFill>
                <a:latin typeface="Agency FB" panose="020B0503020202020204" pitchFamily="34" charset="0"/>
              </a:rPr>
              <a:t>3. To express a prediction not based on evidence.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He will kill me!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accent1"/>
                </a:solidFill>
                <a:latin typeface="Agency FB" panose="020B0503020202020204" pitchFamily="34" charset="0"/>
              </a:rPr>
              <a:t>4. A rapid decision: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Wait, I will get some coffee first.</a:t>
            </a:r>
          </a:p>
          <a:p>
            <a:pPr marL="0" indent="0">
              <a:buNone/>
            </a:pPr>
            <a:endParaRPr lang="en-US" sz="2800" dirty="0">
              <a:solidFill>
                <a:schemeClr val="accent1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96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-155275"/>
            <a:ext cx="10058400" cy="1450757"/>
          </a:xfrm>
        </p:spPr>
        <p:txBody>
          <a:bodyPr/>
          <a:lstStyle/>
          <a:p>
            <a:r>
              <a:rPr lang="en-US" dirty="0" smtClean="0"/>
              <a:t>2. Using ‘will’        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790206"/>
            <a:ext cx="10058400" cy="4023360"/>
          </a:xfrm>
        </p:spPr>
        <p:txBody>
          <a:bodyPr>
            <a:noAutofit/>
          </a:bodyPr>
          <a:lstStyle/>
          <a:p>
            <a:pPr marL="201168" lvl="1" indent="0">
              <a:buNone/>
            </a:pPr>
            <a:r>
              <a:rPr lang="en-US" sz="2600" dirty="0" smtClean="0">
                <a:solidFill>
                  <a:schemeClr val="accent1"/>
                </a:solidFill>
                <a:latin typeface="Agency FB" panose="020B0503020202020204" pitchFamily="34" charset="0"/>
              </a:rPr>
              <a:t>1. In affirmative (positive) sentences</a:t>
            </a:r>
          </a:p>
          <a:p>
            <a:pPr marL="201168" lvl="1" indent="0">
              <a:buNone/>
            </a:pPr>
            <a:r>
              <a:rPr lang="en-US" sz="2600" dirty="0" smtClean="0">
                <a:latin typeface="Agency FB" panose="020B0503020202020204" pitchFamily="34" charset="0"/>
              </a:rPr>
              <a:t>I will come.        	I’ll come.          (contracted)</a:t>
            </a:r>
          </a:p>
          <a:p>
            <a:r>
              <a:rPr lang="en-US" sz="2800" dirty="0" smtClean="0">
                <a:latin typeface="Agency FB" panose="020B0503020202020204" pitchFamily="34" charset="0"/>
              </a:rPr>
              <a:t> You will come.		You’ll come.</a:t>
            </a:r>
          </a:p>
          <a:p>
            <a:r>
              <a:rPr lang="en-US" sz="2800" dirty="0" smtClean="0">
                <a:latin typeface="Agency FB" panose="020B0503020202020204" pitchFamily="34" charset="0"/>
              </a:rPr>
              <a:t> He will come.		He’ll come.</a:t>
            </a:r>
          </a:p>
          <a:p>
            <a:r>
              <a:rPr lang="en-US" sz="2800" dirty="0" smtClean="0">
                <a:latin typeface="Agency FB" panose="020B0503020202020204" pitchFamily="34" charset="0"/>
              </a:rPr>
              <a:t> She will come. 		She’ll come.</a:t>
            </a:r>
          </a:p>
          <a:p>
            <a:pPr marL="0" indent="0">
              <a:buNone/>
            </a:pPr>
            <a:r>
              <a:rPr lang="en-US" sz="2800" dirty="0">
                <a:latin typeface="Agency FB" panose="020B0503020202020204" pitchFamily="34" charset="0"/>
              </a:rPr>
              <a:t> </a:t>
            </a:r>
            <a:r>
              <a:rPr lang="en-US" sz="2800" dirty="0" smtClean="0">
                <a:latin typeface="Agency FB" panose="020B0503020202020204" pitchFamily="34" charset="0"/>
              </a:rPr>
              <a:t> It  will come.		It’ll come.</a:t>
            </a:r>
          </a:p>
          <a:p>
            <a:pPr marL="0" indent="0">
              <a:buNone/>
            </a:pPr>
            <a:r>
              <a:rPr lang="en-US" sz="2800" dirty="0" smtClean="0">
                <a:latin typeface="Agency FB" panose="020B0503020202020204" pitchFamily="34" charset="0"/>
              </a:rPr>
              <a:t>  We will come.   	We’ll come.</a:t>
            </a:r>
          </a:p>
          <a:p>
            <a:r>
              <a:rPr lang="en-US" sz="2800" dirty="0" smtClean="0">
                <a:latin typeface="Agency FB" panose="020B0503020202020204" pitchFamily="34" charset="0"/>
              </a:rPr>
              <a:t>They will come. 	They’ll come.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769" y="3291688"/>
            <a:ext cx="3596023" cy="2685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02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31328"/>
            <a:ext cx="10058400" cy="1450757"/>
          </a:xfrm>
        </p:spPr>
        <p:txBody>
          <a:bodyPr/>
          <a:lstStyle/>
          <a:p>
            <a:r>
              <a:rPr lang="en-US" dirty="0" smtClean="0"/>
              <a:t>2. Using ‘will’          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>
                <a:latin typeface="Agency FB" panose="020B0503020202020204" pitchFamily="34" charset="0"/>
              </a:rPr>
              <a:t> </a:t>
            </a:r>
            <a:r>
              <a:rPr lang="en-US" sz="2800" dirty="0" smtClean="0">
                <a:latin typeface="Agency FB" panose="020B0503020202020204" pitchFamily="34" charset="0"/>
              </a:rPr>
              <a:t> </a:t>
            </a:r>
            <a:r>
              <a:rPr lang="en-US" sz="2800" dirty="0" smtClean="0">
                <a:solidFill>
                  <a:schemeClr val="accent1"/>
                </a:solidFill>
                <a:latin typeface="Agency FB" panose="020B0503020202020204" pitchFamily="34" charset="0"/>
              </a:rPr>
              <a:t>2. In negative sentences: </a:t>
            </a:r>
          </a:p>
          <a:p>
            <a:pPr marL="0" indent="0">
              <a:buNone/>
            </a:pPr>
            <a:r>
              <a:rPr lang="en-US" sz="2800" dirty="0" smtClean="0">
                <a:latin typeface="Agency FB" panose="020B0503020202020204" pitchFamily="34" charset="0"/>
              </a:rPr>
              <a:t>  I will not be at the final contest.		(I won’t be..)  </a:t>
            </a:r>
            <a:r>
              <a:rPr lang="en-US" sz="2800" dirty="0" smtClean="0">
                <a:solidFill>
                  <a:schemeClr val="accent1"/>
                </a:solidFill>
                <a:latin typeface="Agency FB" panose="020B0503020202020204" pitchFamily="34" charset="0"/>
              </a:rPr>
              <a:t>(contracted)</a:t>
            </a:r>
          </a:p>
          <a:p>
            <a:r>
              <a:rPr lang="en-US" sz="2800" dirty="0" smtClean="0">
                <a:latin typeface="Agency FB" panose="020B0503020202020204" pitchFamily="34" charset="0"/>
              </a:rPr>
              <a:t>You will not be at the final contest.	</a:t>
            </a:r>
            <a:r>
              <a:rPr lang="en-US" sz="2800" dirty="0">
                <a:latin typeface="Agency FB" panose="020B0503020202020204" pitchFamily="34" charset="0"/>
              </a:rPr>
              <a:t>(</a:t>
            </a:r>
            <a:r>
              <a:rPr lang="en-US" sz="2800" dirty="0" smtClean="0">
                <a:latin typeface="Agency FB" panose="020B0503020202020204" pitchFamily="34" charset="0"/>
              </a:rPr>
              <a:t>You won’t be..)</a:t>
            </a:r>
          </a:p>
          <a:p>
            <a:r>
              <a:rPr lang="en-US" sz="2800" dirty="0" smtClean="0">
                <a:latin typeface="Agency FB" panose="020B0503020202020204" pitchFamily="34" charset="0"/>
              </a:rPr>
              <a:t>He will not be at the final contest.		(He won’t be..)</a:t>
            </a:r>
          </a:p>
          <a:p>
            <a:r>
              <a:rPr lang="en-US" sz="2800" dirty="0" smtClean="0">
                <a:latin typeface="Agency FB" panose="020B0503020202020204" pitchFamily="34" charset="0"/>
              </a:rPr>
              <a:t>She will not be at the final contest.	(She won’t be..)</a:t>
            </a:r>
          </a:p>
          <a:p>
            <a:r>
              <a:rPr lang="en-US" sz="2800" dirty="0" smtClean="0">
                <a:latin typeface="Agency FB" panose="020B0503020202020204" pitchFamily="34" charset="0"/>
              </a:rPr>
              <a:t>It will not be at the final contest.		(It won’t be..)</a:t>
            </a:r>
          </a:p>
          <a:p>
            <a:r>
              <a:rPr lang="en-US" sz="2800" dirty="0" smtClean="0">
                <a:latin typeface="Agency FB" panose="020B0503020202020204" pitchFamily="34" charset="0"/>
              </a:rPr>
              <a:t>We will not be at the final contest.		(We won’t be..)</a:t>
            </a:r>
          </a:p>
          <a:p>
            <a:r>
              <a:rPr lang="en-US" sz="2800" dirty="0" smtClean="0">
                <a:latin typeface="Agency FB" panose="020B0503020202020204" pitchFamily="34" charset="0"/>
              </a:rPr>
              <a:t>They will not be at the final contest.	(They won’t be..)</a:t>
            </a:r>
          </a:p>
          <a:p>
            <a:endParaRPr lang="en-US" sz="2800" dirty="0">
              <a:latin typeface="Agency FB" panose="020B0503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685" y="3599727"/>
            <a:ext cx="2471089" cy="2269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12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31328"/>
            <a:ext cx="10058400" cy="1450757"/>
          </a:xfrm>
        </p:spPr>
        <p:txBody>
          <a:bodyPr/>
          <a:lstStyle/>
          <a:p>
            <a:r>
              <a:rPr lang="en-US" dirty="0" smtClean="0"/>
              <a:t>2. Using ‘will’          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>
                <a:latin typeface="Agency FB" panose="020B0503020202020204" pitchFamily="34" charset="0"/>
              </a:rPr>
              <a:t> </a:t>
            </a:r>
            <a:r>
              <a:rPr lang="en-US" sz="2800" dirty="0" smtClean="0">
                <a:solidFill>
                  <a:schemeClr val="accent1"/>
                </a:solidFill>
                <a:latin typeface="Agency FB" panose="020B0503020202020204" pitchFamily="34" charset="0"/>
              </a:rPr>
              <a:t>2</a:t>
            </a:r>
            <a:r>
              <a:rPr lang="en-US" sz="2800" dirty="0" smtClean="0">
                <a:solidFill>
                  <a:schemeClr val="accent1"/>
                </a:solidFill>
                <a:latin typeface="Agency FB" panose="020B0503020202020204" pitchFamily="34" charset="0"/>
              </a:rPr>
              <a:t>. In questions: 				answer:                contracted answer</a:t>
            </a:r>
          </a:p>
          <a:p>
            <a:pPr marL="0" indent="0">
              <a:buNone/>
            </a:pPr>
            <a:r>
              <a:rPr lang="en-US" sz="2800" dirty="0" smtClean="0">
                <a:latin typeface="Agency FB" panose="020B0503020202020204" pitchFamily="34" charset="0"/>
              </a:rPr>
              <a:t> </a:t>
            </a:r>
            <a:r>
              <a:rPr lang="en-US" sz="2800" dirty="0" smtClean="0">
                <a:latin typeface="Agency FB" panose="020B0503020202020204" pitchFamily="34" charset="0"/>
              </a:rPr>
              <a:t>Will </a:t>
            </a:r>
            <a:r>
              <a:rPr lang="en-US" sz="2800" dirty="0" smtClean="0">
                <a:latin typeface="Agency FB" panose="020B0503020202020204" pitchFamily="34" charset="0"/>
              </a:rPr>
              <a:t>I be in the final contest?		Yes, you will.         No, you will not (won’t).</a:t>
            </a:r>
            <a:endParaRPr lang="en-US" sz="2800" dirty="0" smtClean="0">
              <a:solidFill>
                <a:schemeClr val="accent1"/>
              </a:solidFill>
              <a:latin typeface="Agency FB" panose="020B0503020202020204" pitchFamily="34" charset="0"/>
            </a:endParaRPr>
          </a:p>
          <a:p>
            <a:r>
              <a:rPr lang="en-US" sz="2800" dirty="0" smtClean="0">
                <a:latin typeface="Agency FB" panose="020B0503020202020204" pitchFamily="34" charset="0"/>
              </a:rPr>
              <a:t>Will </a:t>
            </a:r>
            <a:r>
              <a:rPr lang="en-US" sz="2800" dirty="0" smtClean="0">
                <a:latin typeface="Agency FB" panose="020B0503020202020204" pitchFamily="34" charset="0"/>
              </a:rPr>
              <a:t>you lend him your car?		Yes, I will.	  No, I will not. (won’t).	</a:t>
            </a:r>
          </a:p>
          <a:p>
            <a:r>
              <a:rPr lang="en-US" sz="2800" dirty="0" smtClean="0">
                <a:latin typeface="Agency FB" panose="020B0503020202020204" pitchFamily="34" charset="0"/>
              </a:rPr>
              <a:t>Will Maria arrive in time</a:t>
            </a:r>
            <a:r>
              <a:rPr lang="en-US" sz="2800" dirty="0">
                <a:latin typeface="Agency FB" panose="020B0503020202020204" pitchFamily="34" charset="0"/>
              </a:rPr>
              <a:t>?</a:t>
            </a:r>
            <a:r>
              <a:rPr lang="en-US" sz="2800" dirty="0" smtClean="0">
                <a:latin typeface="Agency FB" panose="020B0503020202020204" pitchFamily="34" charset="0"/>
              </a:rPr>
              <a:t>		</a:t>
            </a:r>
            <a:r>
              <a:rPr lang="en-US" sz="2800" dirty="0">
                <a:latin typeface="Agency FB" panose="020B0503020202020204" pitchFamily="34" charset="0"/>
              </a:rPr>
              <a:t> </a:t>
            </a:r>
            <a:r>
              <a:rPr lang="en-US" sz="2800" dirty="0" smtClean="0">
                <a:latin typeface="Agency FB" panose="020B0503020202020204" pitchFamily="34" charset="0"/>
              </a:rPr>
              <a:t>             Yes, she will.	  No, she will not. (won’t).</a:t>
            </a:r>
          </a:p>
          <a:p>
            <a:r>
              <a:rPr lang="en-US" sz="2800" dirty="0" smtClean="0">
                <a:latin typeface="Agency FB" panose="020B0503020202020204" pitchFamily="34" charset="0"/>
              </a:rPr>
              <a:t>She will not be at Jacqueline’s party.	She won’t be at Jacqueline’s party.</a:t>
            </a:r>
          </a:p>
          <a:p>
            <a:r>
              <a:rPr lang="en-US" sz="2800" dirty="0" smtClean="0">
                <a:latin typeface="Agency FB" panose="020B0503020202020204" pitchFamily="34" charset="0"/>
              </a:rPr>
              <a:t>It will not be in its cage for 2 hours.</a:t>
            </a:r>
            <a:r>
              <a:rPr lang="en-US" sz="2800" dirty="0">
                <a:latin typeface="Agency FB" panose="020B0503020202020204" pitchFamily="34" charset="0"/>
              </a:rPr>
              <a:t>	</a:t>
            </a:r>
            <a:r>
              <a:rPr lang="en-US" sz="2800" dirty="0" smtClean="0">
                <a:latin typeface="Agency FB" panose="020B0503020202020204" pitchFamily="34" charset="0"/>
              </a:rPr>
              <a:t>It won’t be in its cage for 2 hours.</a:t>
            </a:r>
          </a:p>
          <a:p>
            <a:r>
              <a:rPr lang="en-US" sz="2800" dirty="0" smtClean="0">
                <a:latin typeface="Agency FB" panose="020B0503020202020204" pitchFamily="34" charset="0"/>
              </a:rPr>
              <a:t>We will not clean our room today.		We won’t clean our room today.</a:t>
            </a:r>
          </a:p>
          <a:p>
            <a:r>
              <a:rPr lang="en-US" sz="2800" dirty="0" smtClean="0">
                <a:latin typeface="Agency FB" panose="020B0503020202020204" pitchFamily="34" charset="0"/>
              </a:rPr>
              <a:t>They will not be in Beijing yet.		The won’t be in Beijing yet. </a:t>
            </a:r>
          </a:p>
          <a:p>
            <a:endParaRPr lang="en-US" sz="2800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86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97280" y="0"/>
            <a:ext cx="10058400" cy="1450757"/>
          </a:xfrm>
        </p:spPr>
        <p:txBody>
          <a:bodyPr/>
          <a:lstStyle/>
          <a:p>
            <a:r>
              <a:rPr lang="en-US" dirty="0" smtClean="0">
                <a:latin typeface="Agency FB" panose="020B0503020202020204" pitchFamily="34" charset="0"/>
              </a:rPr>
              <a:t>Future tense</a:t>
            </a:r>
            <a:endParaRPr lang="en-US" dirty="0">
              <a:latin typeface="Agency FB" panose="020B0503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97280" y="1517930"/>
            <a:ext cx="10058400" cy="4023360"/>
          </a:xfrm>
        </p:spPr>
        <p:txBody>
          <a:bodyPr>
            <a:normAutofit/>
          </a:bodyPr>
          <a:lstStyle/>
          <a:p>
            <a:endParaRPr lang="en-US" sz="3600" dirty="0" smtClean="0">
              <a:latin typeface="Agency FB" panose="020B0503020202020204" pitchFamily="34" charset="0"/>
            </a:endParaRPr>
          </a:p>
          <a:p>
            <a:pPr marL="0" indent="0">
              <a:buNone/>
            </a:pPr>
            <a:r>
              <a:rPr lang="en-US" sz="3600" dirty="0" smtClean="0">
                <a:latin typeface="Agency FB" panose="020B0503020202020204" pitchFamily="34" charset="0"/>
              </a:rPr>
              <a:t> There is not only one future tense in English.</a:t>
            </a:r>
          </a:p>
          <a:p>
            <a:pPr marL="0" indent="0">
              <a:buNone/>
            </a:pPr>
            <a:r>
              <a:rPr lang="en-US" sz="3600" dirty="0" smtClean="0">
                <a:latin typeface="Agency FB" panose="020B0503020202020204" pitchFamily="34" charset="0"/>
              </a:rPr>
              <a:t> There are 4 future forms.</a:t>
            </a:r>
          </a:p>
          <a:p>
            <a:pPr marL="0" indent="0">
              <a:buNone/>
            </a:pPr>
            <a:r>
              <a:rPr lang="en-US" sz="3600" dirty="0" smtClean="0">
                <a:latin typeface="Agency FB" panose="020B0503020202020204" pitchFamily="34" charset="0"/>
              </a:rPr>
              <a:t> In spoken English we mostly use:</a:t>
            </a:r>
          </a:p>
          <a:p>
            <a:r>
              <a:rPr lang="en-US" sz="3600" dirty="0" smtClean="0">
                <a:solidFill>
                  <a:schemeClr val="accent1"/>
                </a:solidFill>
                <a:latin typeface="Agency FB" panose="020B0503020202020204" pitchFamily="34" charset="0"/>
              </a:rPr>
              <a:t>1. ‘be going to’</a:t>
            </a:r>
            <a:r>
              <a:rPr lang="en-US" sz="3600" dirty="0" smtClean="0">
                <a:latin typeface="Agency FB" panose="020B0503020202020204" pitchFamily="34" charset="0"/>
              </a:rPr>
              <a:t> </a:t>
            </a:r>
          </a:p>
          <a:p>
            <a:r>
              <a:rPr lang="en-US" sz="3600" dirty="0" smtClean="0">
                <a:solidFill>
                  <a:schemeClr val="accent1"/>
                </a:solidFill>
                <a:latin typeface="Agency FB" panose="020B0503020202020204" pitchFamily="34" charset="0"/>
              </a:rPr>
              <a:t>2. ‘will’.</a:t>
            </a:r>
          </a:p>
          <a:p>
            <a:endParaRPr lang="en-US" sz="3600" dirty="0">
              <a:latin typeface="Agency FB" panose="020B0503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645" y="3157268"/>
            <a:ext cx="4047345" cy="351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67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4570">
            <a:off x="8910299" y="749200"/>
            <a:ext cx="2005846" cy="29576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57207"/>
            <a:ext cx="10058400" cy="1450757"/>
          </a:xfrm>
        </p:spPr>
        <p:txBody>
          <a:bodyPr/>
          <a:lstStyle/>
          <a:p>
            <a:r>
              <a:rPr lang="en-US" dirty="0" smtClean="0">
                <a:latin typeface="Agency FB" panose="020B0503020202020204" pitchFamily="34" charset="0"/>
              </a:rPr>
              <a:t>1. ‘Be going to’</a:t>
            </a:r>
            <a:endParaRPr lang="en-US" dirty="0">
              <a:latin typeface="Agency FB" panose="020B0503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 smtClean="0">
              <a:latin typeface="Agency FB" panose="020B0503020202020204" pitchFamily="34" charset="0"/>
            </a:endParaRPr>
          </a:p>
          <a:p>
            <a:r>
              <a:rPr lang="en-US" sz="2800" dirty="0" smtClean="0">
                <a:latin typeface="Agency FB" panose="020B0503020202020204" pitchFamily="34" charset="0"/>
              </a:rPr>
              <a:t>1. We use ‘be going to’ when we talk about </a:t>
            </a:r>
            <a:r>
              <a:rPr lang="en-US" sz="2800" dirty="0" smtClean="0">
                <a:solidFill>
                  <a:schemeClr val="accent1"/>
                </a:solidFill>
                <a:latin typeface="Agency FB" panose="020B0503020202020204" pitchFamily="34" charset="0"/>
              </a:rPr>
              <a:t>a plan for the future.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(This plan has not to be for the near future.)</a:t>
            </a:r>
          </a:p>
          <a:p>
            <a:r>
              <a:rPr lang="en-US" sz="2800" u="sng" dirty="0" smtClean="0">
                <a:solidFill>
                  <a:schemeClr val="tx1"/>
                </a:solidFill>
                <a:latin typeface="Agency FB" panose="020B0503020202020204" pitchFamily="34" charset="0"/>
              </a:rPr>
              <a:t>We are going to go </a:t>
            </a:r>
            <a:r>
              <a:rPr lang="en-US" sz="280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to Mexico next week.   (there is a clear plan)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2. We use ‘be going to’ when we want </a:t>
            </a:r>
            <a:r>
              <a:rPr lang="en-US" sz="2800" dirty="0" smtClean="0">
                <a:solidFill>
                  <a:schemeClr val="accent1"/>
                </a:solidFill>
                <a:latin typeface="Agency FB" panose="020B0503020202020204" pitchFamily="34" charset="0"/>
              </a:rPr>
              <a:t>to make a prediction based on evidence we can see</a:t>
            </a:r>
          </a:p>
          <a:p>
            <a:r>
              <a:rPr lang="en-US" sz="2800" dirty="0">
                <a:solidFill>
                  <a:schemeClr val="accent1"/>
                </a:solidFill>
                <a:latin typeface="Agency FB" panose="020B0503020202020204" pitchFamily="34" charset="0"/>
              </a:rPr>
              <a:t>n</a:t>
            </a:r>
            <a:r>
              <a:rPr lang="en-US" sz="2800" dirty="0" smtClean="0">
                <a:solidFill>
                  <a:schemeClr val="accent1"/>
                </a:solidFill>
                <a:latin typeface="Agency FB" panose="020B0503020202020204" pitchFamily="34" charset="0"/>
              </a:rPr>
              <a:t>ow. 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These figures are really bad. We are going to make a loss</a:t>
            </a:r>
            <a:r>
              <a:rPr lang="en-US" sz="2800" dirty="0" smtClean="0">
                <a:solidFill>
                  <a:schemeClr val="accent1"/>
                </a:solidFill>
                <a:latin typeface="Agency FB" panose="020B0503020202020204" pitchFamily="34" charset="0"/>
              </a:rPr>
              <a:t>.</a:t>
            </a:r>
            <a:endParaRPr lang="en-US" sz="2800" dirty="0">
              <a:solidFill>
                <a:schemeClr val="accent1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82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ency FB" panose="020B0503020202020204" pitchFamily="34" charset="0"/>
              </a:rPr>
              <a:t>Future tense: we use the expression</a:t>
            </a:r>
            <a:br>
              <a:rPr lang="en-US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ency FB" panose="020B0503020202020204" pitchFamily="34" charset="0"/>
              </a:rPr>
            </a:br>
            <a:r>
              <a:rPr lang="en-US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ency FB" panose="020B0503020202020204" pitchFamily="34" charset="0"/>
              </a:rPr>
              <a:t>1.  ‘be going to’:</a:t>
            </a:r>
            <a:endParaRPr lang="en-US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>
              <a:latin typeface="Agency FB" panose="020B0503020202020204" pitchFamily="34" charset="0"/>
            </a:endParaRPr>
          </a:p>
          <a:p>
            <a:r>
              <a:rPr lang="en-US" sz="2400" dirty="0" smtClean="0">
                <a:solidFill>
                  <a:schemeClr val="accent2"/>
                </a:solidFill>
                <a:latin typeface="Agency FB" panose="020B0503020202020204" pitchFamily="34" charset="0"/>
              </a:rPr>
              <a:t>1. In affirmative (positive) sentences:</a:t>
            </a:r>
          </a:p>
          <a:p>
            <a:r>
              <a:rPr lang="en-US" u="sng" dirty="0" smtClean="0">
                <a:latin typeface="Agency FB" panose="020B0503020202020204" pitchFamily="34" charset="0"/>
              </a:rPr>
              <a:t>I am going to go </a:t>
            </a:r>
            <a:r>
              <a:rPr lang="en-US" dirty="0" smtClean="0">
                <a:latin typeface="Agency FB" panose="020B0503020202020204" pitchFamily="34" charset="0"/>
              </a:rPr>
              <a:t>to the Philippines next </a:t>
            </a:r>
            <a:r>
              <a:rPr lang="en-US" dirty="0" smtClean="0">
                <a:solidFill>
                  <a:schemeClr val="tx1"/>
                </a:solidFill>
                <a:latin typeface="Agency FB" panose="020B0503020202020204" pitchFamily="34" charset="0"/>
              </a:rPr>
              <a:t>Friday.</a:t>
            </a:r>
          </a:p>
          <a:p>
            <a:r>
              <a:rPr lang="en-US" u="sng" dirty="0" smtClean="0">
                <a:latin typeface="Agency FB" panose="020B0503020202020204" pitchFamily="34" charset="0"/>
              </a:rPr>
              <a:t>You are going to meet </a:t>
            </a:r>
            <a:r>
              <a:rPr lang="en-US" dirty="0" smtClean="0">
                <a:latin typeface="Agency FB" panose="020B0503020202020204" pitchFamily="34" charset="0"/>
              </a:rPr>
              <a:t>him within a few days.</a:t>
            </a:r>
          </a:p>
          <a:p>
            <a:r>
              <a:rPr lang="en-US" u="sng" dirty="0" smtClean="0">
                <a:latin typeface="Agency FB" panose="020B0503020202020204" pitchFamily="34" charset="0"/>
              </a:rPr>
              <a:t>He is going to spend </a:t>
            </a:r>
            <a:r>
              <a:rPr lang="en-US" dirty="0" smtClean="0">
                <a:latin typeface="Agency FB" panose="020B0503020202020204" pitchFamily="34" charset="0"/>
              </a:rPr>
              <a:t>next Christmas with his grandmother.</a:t>
            </a:r>
          </a:p>
          <a:p>
            <a:r>
              <a:rPr lang="en-US" u="sng" dirty="0" smtClean="0">
                <a:latin typeface="Agency FB" panose="020B0503020202020204" pitchFamily="34" charset="0"/>
              </a:rPr>
              <a:t>She is going to shop </a:t>
            </a:r>
            <a:r>
              <a:rPr lang="en-US" dirty="0" smtClean="0">
                <a:latin typeface="Agency FB" panose="020B0503020202020204" pitchFamily="34" charset="0"/>
              </a:rPr>
              <a:t>in Moscow during her stay in Russia.</a:t>
            </a:r>
          </a:p>
          <a:p>
            <a:r>
              <a:rPr lang="en-US" u="sng" dirty="0" smtClean="0">
                <a:latin typeface="Agency FB" panose="020B0503020202020204" pitchFamily="34" charset="0"/>
              </a:rPr>
              <a:t>It is going to be transported </a:t>
            </a:r>
            <a:r>
              <a:rPr lang="en-US" dirty="0" smtClean="0">
                <a:latin typeface="Agency FB" panose="020B0503020202020204" pitchFamily="34" charset="0"/>
              </a:rPr>
              <a:t>to the Amsterdam Zoo within a few days. </a:t>
            </a:r>
          </a:p>
          <a:p>
            <a:r>
              <a:rPr lang="en-US" u="sng" dirty="0" smtClean="0">
                <a:latin typeface="Agency FB" panose="020B0503020202020204" pitchFamily="34" charset="0"/>
              </a:rPr>
              <a:t>We are going to fly</a:t>
            </a:r>
            <a:r>
              <a:rPr lang="en-US" dirty="0" smtClean="0">
                <a:latin typeface="Agency FB" panose="020B0503020202020204" pitchFamily="34" charset="0"/>
              </a:rPr>
              <a:t> by helicopter.</a:t>
            </a:r>
          </a:p>
          <a:p>
            <a:r>
              <a:rPr lang="en-US" u="sng" dirty="0" smtClean="0">
                <a:latin typeface="Agency FB" panose="020B0503020202020204" pitchFamily="34" charset="0"/>
              </a:rPr>
              <a:t>They are going to come back </a:t>
            </a:r>
            <a:r>
              <a:rPr lang="en-US" dirty="0" smtClean="0">
                <a:latin typeface="Agency FB" panose="020B0503020202020204" pitchFamily="34" charset="0"/>
              </a:rPr>
              <a:t>2 days later.</a:t>
            </a:r>
            <a:endParaRPr lang="en-US" dirty="0">
              <a:latin typeface="Agency FB" panose="020B0503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177176" y="2527540"/>
            <a:ext cx="3623095" cy="195819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gency FB" panose="020B0503020202020204" pitchFamily="34" charset="0"/>
              </a:rPr>
              <a:t>With ‘be going to’ we express that something will happen in the future.</a:t>
            </a:r>
          </a:p>
          <a:p>
            <a:r>
              <a:rPr lang="en-US" dirty="0" smtClean="0">
                <a:latin typeface="Agency FB" panose="020B0503020202020204" pitchFamily="34" charset="0"/>
              </a:rPr>
              <a:t>   am</a:t>
            </a:r>
          </a:p>
          <a:p>
            <a:r>
              <a:rPr lang="en-US" dirty="0" smtClean="0">
                <a:latin typeface="Agency FB" panose="020B0503020202020204" pitchFamily="34" charset="0"/>
              </a:rPr>
              <a:t>   is               + going to +  infinitive</a:t>
            </a:r>
          </a:p>
          <a:p>
            <a:r>
              <a:rPr lang="en-US" dirty="0" smtClean="0">
                <a:latin typeface="Agency FB" panose="020B0503020202020204" pitchFamily="34" charset="0"/>
              </a:rPr>
              <a:t>   are</a:t>
            </a:r>
            <a:endParaRPr lang="en-US" dirty="0">
              <a:latin typeface="Agency FB" panose="020B0503020202020204" pitchFamily="34" charset="0"/>
            </a:endParaRPr>
          </a:p>
          <a:p>
            <a:endParaRPr lang="en-US" dirty="0" smtClean="0">
              <a:latin typeface="Agency FB" panose="020B0503020202020204" pitchFamily="34" charset="0"/>
            </a:endParaRPr>
          </a:p>
        </p:txBody>
      </p:sp>
      <p:sp>
        <p:nvSpPr>
          <p:cNvPr id="6" name="Right Brace 5"/>
          <p:cNvSpPr/>
          <p:nvPr/>
        </p:nvSpPr>
        <p:spPr>
          <a:xfrm>
            <a:off x="7885712" y="3264081"/>
            <a:ext cx="155448" cy="914400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man-going-on-holiday-clipart-6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8360" y="3660732"/>
            <a:ext cx="1759232" cy="1951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lick to view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23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739" y="2024228"/>
            <a:ext cx="1552575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615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ency FB" panose="020B0503020202020204" pitchFamily="34" charset="0"/>
              </a:rPr>
              <a:t>Future tense we use the expression</a:t>
            </a:r>
            <a:br>
              <a:rPr lang="en-US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ency FB" panose="020B0503020202020204" pitchFamily="34" charset="0"/>
              </a:rPr>
            </a:br>
            <a:r>
              <a:rPr lang="en-US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ency FB" panose="020B0503020202020204" pitchFamily="34" charset="0"/>
              </a:rPr>
              <a:t>1. ‘be going to’:</a:t>
            </a:r>
            <a:endParaRPr lang="en-US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>
              <a:latin typeface="Agency FB" panose="020B0503020202020204" pitchFamily="34" charset="0"/>
            </a:endParaRPr>
          </a:p>
          <a:p>
            <a:r>
              <a:rPr lang="en-US" sz="2400" dirty="0" smtClean="0">
                <a:solidFill>
                  <a:schemeClr val="accent2"/>
                </a:solidFill>
                <a:latin typeface="Agency FB" panose="020B0503020202020204" pitchFamily="34" charset="0"/>
              </a:rPr>
              <a:t>2. In negative sentences:</a:t>
            </a:r>
            <a:endParaRPr lang="en-US" sz="2400" dirty="0">
              <a:solidFill>
                <a:schemeClr val="accent2"/>
              </a:solidFill>
              <a:latin typeface="Agency FB" panose="020B0503020202020204" pitchFamily="34" charset="0"/>
            </a:endParaRPr>
          </a:p>
          <a:p>
            <a:r>
              <a:rPr lang="en-US" u="sng" dirty="0" smtClean="0">
                <a:latin typeface="Agency FB" panose="020B0503020202020204" pitchFamily="34" charset="0"/>
              </a:rPr>
              <a:t>I am </a:t>
            </a:r>
            <a:r>
              <a:rPr lang="en-US" b="1" u="sng" dirty="0" smtClean="0">
                <a:latin typeface="Agency FB" panose="020B0503020202020204" pitchFamily="34" charset="0"/>
              </a:rPr>
              <a:t>not</a:t>
            </a:r>
            <a:r>
              <a:rPr lang="en-US" u="sng" dirty="0" smtClean="0">
                <a:latin typeface="Agency FB" panose="020B0503020202020204" pitchFamily="34" charset="0"/>
              </a:rPr>
              <a:t> going to go </a:t>
            </a:r>
            <a:r>
              <a:rPr lang="en-US" dirty="0" smtClean="0">
                <a:latin typeface="Agency FB" panose="020B0503020202020204" pitchFamily="34" charset="0"/>
              </a:rPr>
              <a:t>to the Philippines next </a:t>
            </a:r>
            <a:r>
              <a:rPr lang="en-US" dirty="0" smtClean="0">
                <a:solidFill>
                  <a:schemeClr val="tx1"/>
                </a:solidFill>
                <a:latin typeface="Agency FB" panose="020B0503020202020204" pitchFamily="34" charset="0"/>
              </a:rPr>
              <a:t>Friday.</a:t>
            </a:r>
          </a:p>
          <a:p>
            <a:r>
              <a:rPr lang="en-US" u="sng" dirty="0" smtClean="0">
                <a:latin typeface="Agency FB" panose="020B0503020202020204" pitchFamily="34" charset="0"/>
              </a:rPr>
              <a:t>You are </a:t>
            </a:r>
            <a:r>
              <a:rPr lang="en-US" b="1" u="sng" dirty="0" smtClean="0">
                <a:latin typeface="Agency FB" panose="020B0503020202020204" pitchFamily="34" charset="0"/>
              </a:rPr>
              <a:t>not</a:t>
            </a:r>
            <a:r>
              <a:rPr lang="en-US" u="sng" dirty="0" smtClean="0">
                <a:latin typeface="Agency FB" panose="020B0503020202020204" pitchFamily="34" charset="0"/>
              </a:rPr>
              <a:t> going to stay there </a:t>
            </a:r>
            <a:r>
              <a:rPr lang="en-US" dirty="0" smtClean="0">
                <a:latin typeface="Agency FB" panose="020B0503020202020204" pitchFamily="34" charset="0"/>
              </a:rPr>
              <a:t>for a long time,  </a:t>
            </a:r>
          </a:p>
          <a:p>
            <a:r>
              <a:rPr lang="en-US" u="sng" dirty="0" smtClean="0">
                <a:latin typeface="Agency FB" panose="020B0503020202020204" pitchFamily="34" charset="0"/>
              </a:rPr>
              <a:t>He is </a:t>
            </a:r>
            <a:r>
              <a:rPr lang="en-US" b="1" u="sng" dirty="0" smtClean="0">
                <a:latin typeface="Agency FB" panose="020B0503020202020204" pitchFamily="34" charset="0"/>
              </a:rPr>
              <a:t>not</a:t>
            </a:r>
            <a:r>
              <a:rPr lang="en-US" u="sng" dirty="0" smtClean="0">
                <a:latin typeface="Agency FB" panose="020B0503020202020204" pitchFamily="34" charset="0"/>
              </a:rPr>
              <a:t> going to visit </a:t>
            </a:r>
            <a:r>
              <a:rPr lang="en-US" dirty="0" smtClean="0">
                <a:latin typeface="Agency FB" panose="020B0503020202020204" pitchFamily="34" charset="0"/>
              </a:rPr>
              <a:t>his parents during the Eastern holidays.</a:t>
            </a:r>
          </a:p>
          <a:p>
            <a:r>
              <a:rPr lang="en-US" u="sng" dirty="0" smtClean="0">
                <a:latin typeface="Agency FB" panose="020B0503020202020204" pitchFamily="34" charset="0"/>
              </a:rPr>
              <a:t>She is </a:t>
            </a:r>
            <a:r>
              <a:rPr lang="en-US" b="1" u="sng" dirty="0" smtClean="0">
                <a:latin typeface="Agency FB" panose="020B0503020202020204" pitchFamily="34" charset="0"/>
              </a:rPr>
              <a:t>not</a:t>
            </a:r>
            <a:r>
              <a:rPr lang="en-US" u="sng" dirty="0" smtClean="0">
                <a:latin typeface="Agency FB" panose="020B0503020202020204" pitchFamily="34" charset="0"/>
              </a:rPr>
              <a:t> going to give </a:t>
            </a:r>
            <a:r>
              <a:rPr lang="en-US" dirty="0" smtClean="0">
                <a:latin typeface="Agency FB" panose="020B0503020202020204" pitchFamily="34" charset="0"/>
              </a:rPr>
              <a:t>a concert in Moscow.</a:t>
            </a:r>
          </a:p>
          <a:p>
            <a:r>
              <a:rPr lang="en-US" u="sng" dirty="0" smtClean="0">
                <a:latin typeface="Agency FB" panose="020B0503020202020204" pitchFamily="34" charset="0"/>
              </a:rPr>
              <a:t>It is </a:t>
            </a:r>
            <a:r>
              <a:rPr lang="en-US" b="1" u="sng" dirty="0" smtClean="0">
                <a:latin typeface="Agency FB" panose="020B0503020202020204" pitchFamily="34" charset="0"/>
              </a:rPr>
              <a:t>not </a:t>
            </a:r>
            <a:r>
              <a:rPr lang="en-US" u="sng" dirty="0" smtClean="0">
                <a:latin typeface="Agency FB" panose="020B0503020202020204" pitchFamily="34" charset="0"/>
              </a:rPr>
              <a:t>going to be replaced </a:t>
            </a:r>
            <a:r>
              <a:rPr lang="en-US" dirty="0" smtClean="0">
                <a:latin typeface="Agency FB" panose="020B0503020202020204" pitchFamily="34" charset="0"/>
              </a:rPr>
              <a:t>Cairo</a:t>
            </a:r>
            <a:r>
              <a:rPr lang="en-US" dirty="0" smtClean="0">
                <a:latin typeface="Agency FB" panose="020B0503020202020204" pitchFamily="34" charset="0"/>
              </a:rPr>
              <a:t> </a:t>
            </a:r>
            <a:r>
              <a:rPr lang="en-US" dirty="0" smtClean="0">
                <a:latin typeface="Agency FB" panose="020B0503020202020204" pitchFamily="34" charset="0"/>
              </a:rPr>
              <a:t>to Beijing Zoo. </a:t>
            </a:r>
          </a:p>
          <a:p>
            <a:r>
              <a:rPr lang="en-US" u="sng" dirty="0" smtClean="0">
                <a:latin typeface="Agency FB" panose="020B0503020202020204" pitchFamily="34" charset="0"/>
              </a:rPr>
              <a:t>We are </a:t>
            </a:r>
            <a:r>
              <a:rPr lang="en-US" b="1" u="sng" dirty="0" smtClean="0">
                <a:latin typeface="Agency FB" panose="020B0503020202020204" pitchFamily="34" charset="0"/>
              </a:rPr>
              <a:t>not </a:t>
            </a:r>
            <a:r>
              <a:rPr lang="en-US" u="sng" dirty="0" smtClean="0">
                <a:latin typeface="Agency FB" panose="020B0503020202020204" pitchFamily="34" charset="0"/>
              </a:rPr>
              <a:t>going to have </a:t>
            </a:r>
            <a:r>
              <a:rPr lang="en-US" dirty="0" smtClean="0">
                <a:latin typeface="Agency FB" panose="020B0503020202020204" pitchFamily="34" charset="0"/>
              </a:rPr>
              <a:t>a Thanksgiving party this year.</a:t>
            </a:r>
          </a:p>
          <a:p>
            <a:r>
              <a:rPr lang="en-US" u="sng" dirty="0" smtClean="0">
                <a:latin typeface="Agency FB" panose="020B0503020202020204" pitchFamily="34" charset="0"/>
              </a:rPr>
              <a:t>They are </a:t>
            </a:r>
            <a:r>
              <a:rPr lang="en-US" b="1" u="sng" dirty="0" smtClean="0">
                <a:latin typeface="Agency FB" panose="020B0503020202020204" pitchFamily="34" charset="0"/>
              </a:rPr>
              <a:t>not</a:t>
            </a:r>
            <a:r>
              <a:rPr lang="en-US" u="sng" dirty="0" smtClean="0">
                <a:latin typeface="Agency FB" panose="020B0503020202020204" pitchFamily="34" charset="0"/>
              </a:rPr>
              <a:t> going to come back </a:t>
            </a:r>
            <a:r>
              <a:rPr lang="en-US" dirty="0" smtClean="0">
                <a:latin typeface="Agency FB" panose="020B0503020202020204" pitchFamily="34" charset="0"/>
              </a:rPr>
              <a:t>within a few days.</a:t>
            </a:r>
            <a:endParaRPr lang="en-US" dirty="0">
              <a:latin typeface="Agency FB" panose="020B0503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177176" y="2272104"/>
            <a:ext cx="3623095" cy="195819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gency FB" panose="020B0503020202020204" pitchFamily="34" charset="0"/>
              </a:rPr>
              <a:t>With ‘</a:t>
            </a:r>
            <a:r>
              <a:rPr lang="en-US" b="1" dirty="0" smtClean="0">
                <a:latin typeface="Agency FB" panose="020B0503020202020204" pitchFamily="34" charset="0"/>
              </a:rPr>
              <a:t>not</a:t>
            </a:r>
            <a:r>
              <a:rPr lang="en-US" dirty="0" smtClean="0">
                <a:latin typeface="Agency FB" panose="020B0503020202020204" pitchFamily="34" charset="0"/>
              </a:rPr>
              <a:t> be going to’ we express that something will </a:t>
            </a:r>
            <a:r>
              <a:rPr lang="en-US" b="1" dirty="0" smtClean="0">
                <a:latin typeface="Agency FB" panose="020B0503020202020204" pitchFamily="34" charset="0"/>
              </a:rPr>
              <a:t>not</a:t>
            </a:r>
            <a:r>
              <a:rPr lang="en-US" dirty="0" smtClean="0">
                <a:latin typeface="Agency FB" panose="020B0503020202020204" pitchFamily="34" charset="0"/>
              </a:rPr>
              <a:t> happen in the future.</a:t>
            </a:r>
          </a:p>
          <a:p>
            <a:r>
              <a:rPr lang="en-US" dirty="0" smtClean="0">
                <a:latin typeface="Agency FB" panose="020B0503020202020204" pitchFamily="34" charset="0"/>
              </a:rPr>
              <a:t>   am</a:t>
            </a:r>
          </a:p>
          <a:p>
            <a:r>
              <a:rPr lang="en-US" dirty="0" smtClean="0">
                <a:latin typeface="Agency FB" panose="020B0503020202020204" pitchFamily="34" charset="0"/>
              </a:rPr>
              <a:t>   is               + </a:t>
            </a:r>
            <a:r>
              <a:rPr lang="en-US" b="1" dirty="0" smtClean="0">
                <a:latin typeface="Agency FB" panose="020B0503020202020204" pitchFamily="34" charset="0"/>
              </a:rPr>
              <a:t>not </a:t>
            </a:r>
            <a:r>
              <a:rPr lang="en-US" dirty="0" smtClean="0">
                <a:latin typeface="Agency FB" panose="020B0503020202020204" pitchFamily="34" charset="0"/>
              </a:rPr>
              <a:t>+ going to +  infinitive</a:t>
            </a:r>
          </a:p>
          <a:p>
            <a:r>
              <a:rPr lang="en-US" dirty="0" smtClean="0">
                <a:latin typeface="Agency FB" panose="020B0503020202020204" pitchFamily="34" charset="0"/>
              </a:rPr>
              <a:t>   are</a:t>
            </a:r>
            <a:endParaRPr lang="en-US" dirty="0">
              <a:latin typeface="Agency FB" panose="020B0503020202020204" pitchFamily="34" charset="0"/>
            </a:endParaRPr>
          </a:p>
          <a:p>
            <a:endParaRPr lang="en-US" dirty="0" smtClean="0">
              <a:latin typeface="Agency FB" panose="020B0503020202020204" pitchFamily="34" charset="0"/>
            </a:endParaRPr>
          </a:p>
        </p:txBody>
      </p:sp>
      <p:sp>
        <p:nvSpPr>
          <p:cNvPr id="6" name="Right Brace 5"/>
          <p:cNvSpPr/>
          <p:nvPr/>
        </p:nvSpPr>
        <p:spPr>
          <a:xfrm>
            <a:off x="7806906" y="3009663"/>
            <a:ext cx="156616" cy="854971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://cdn2-b.examiner.com/sites/default/files/styles/image_content_width/hash/26/7e/267e05de1d4dcbb5bca3d0e88db7924b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187" y="3627033"/>
            <a:ext cx="2350435" cy="2350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8180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ency FB" panose="020B0503020202020204" pitchFamily="34" charset="0"/>
              </a:rPr>
              <a:t>Future tense we use 1. ‘be going to’:</a:t>
            </a:r>
            <a:endParaRPr lang="en-US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>
              <a:latin typeface="Agency FB" panose="020B0503020202020204" pitchFamily="34" charset="0"/>
            </a:endParaRPr>
          </a:p>
          <a:p>
            <a:r>
              <a:rPr lang="en-US" sz="2400" dirty="0">
                <a:solidFill>
                  <a:schemeClr val="accent2"/>
                </a:solidFill>
                <a:latin typeface="Agency FB" panose="020B0503020202020204" pitchFamily="34" charset="0"/>
              </a:rPr>
              <a:t>3</a:t>
            </a:r>
            <a:r>
              <a:rPr lang="en-US" sz="2400" dirty="0" smtClean="0">
                <a:solidFill>
                  <a:schemeClr val="accent2"/>
                </a:solidFill>
                <a:latin typeface="Agency FB" panose="020B0503020202020204" pitchFamily="34" charset="0"/>
              </a:rPr>
              <a:t>. In questions:</a:t>
            </a:r>
            <a:endParaRPr lang="en-US" sz="2400" dirty="0">
              <a:solidFill>
                <a:schemeClr val="accent2"/>
              </a:solidFill>
              <a:latin typeface="Agency FB" panose="020B0503020202020204" pitchFamily="34" charset="0"/>
            </a:endParaRPr>
          </a:p>
          <a:p>
            <a:r>
              <a:rPr lang="en-US" u="sng" dirty="0" smtClean="0">
                <a:latin typeface="Agency FB" panose="020B0503020202020204" pitchFamily="34" charset="0"/>
              </a:rPr>
              <a:t>Am I going to play </a:t>
            </a:r>
            <a:r>
              <a:rPr lang="en-US" dirty="0" smtClean="0">
                <a:latin typeface="Agency FB" panose="020B0503020202020204" pitchFamily="34" charset="0"/>
              </a:rPr>
              <a:t>on the left or the right</a:t>
            </a:r>
            <a:r>
              <a:rPr lang="en-US" dirty="0" smtClean="0">
                <a:solidFill>
                  <a:schemeClr val="tx1"/>
                </a:solidFill>
                <a:latin typeface="Agency FB" panose="020B0503020202020204" pitchFamily="34" charset="0"/>
              </a:rPr>
              <a:t>?    </a:t>
            </a:r>
          </a:p>
          <a:p>
            <a:r>
              <a:rPr lang="en-US" u="sng" dirty="0" smtClean="0">
                <a:latin typeface="Agency FB" panose="020B0503020202020204" pitchFamily="34" charset="0"/>
              </a:rPr>
              <a:t>Are you going to go </a:t>
            </a:r>
            <a:r>
              <a:rPr lang="en-US" dirty="0" smtClean="0">
                <a:latin typeface="Agency FB" panose="020B0503020202020204" pitchFamily="34" charset="0"/>
              </a:rPr>
              <a:t>to New York tomorrow?</a:t>
            </a:r>
          </a:p>
          <a:p>
            <a:r>
              <a:rPr lang="en-US" u="sng" dirty="0" smtClean="0">
                <a:latin typeface="Agency FB" panose="020B0503020202020204" pitchFamily="34" charset="0"/>
              </a:rPr>
              <a:t>Is he going to play</a:t>
            </a:r>
            <a:r>
              <a:rPr lang="en-US" dirty="0" smtClean="0">
                <a:latin typeface="Agency FB" panose="020B0503020202020204" pitchFamily="34" charset="0"/>
              </a:rPr>
              <a:t> in the European Championships?</a:t>
            </a:r>
          </a:p>
          <a:p>
            <a:r>
              <a:rPr lang="en-US" u="sng" dirty="0" smtClean="0">
                <a:latin typeface="Agency FB" panose="020B0503020202020204" pitchFamily="34" charset="0"/>
              </a:rPr>
              <a:t>Is she  going to attend </a:t>
            </a:r>
            <a:r>
              <a:rPr lang="en-US" dirty="0" smtClean="0">
                <a:latin typeface="Agency FB" panose="020B0503020202020204" pitchFamily="34" charset="0"/>
              </a:rPr>
              <a:t>the funeral next Monday?</a:t>
            </a:r>
          </a:p>
          <a:p>
            <a:r>
              <a:rPr lang="en-US" u="sng" dirty="0" smtClean="0">
                <a:latin typeface="Agency FB" panose="020B0503020202020204" pitchFamily="34" charset="0"/>
              </a:rPr>
              <a:t>Is he going to go to Helsinki </a:t>
            </a:r>
            <a:r>
              <a:rPr lang="en-US" dirty="0" smtClean="0">
                <a:latin typeface="Agency FB" panose="020B0503020202020204" pitchFamily="34" charset="0"/>
              </a:rPr>
              <a:t>on January 25? </a:t>
            </a:r>
          </a:p>
          <a:p>
            <a:r>
              <a:rPr lang="en-US" u="sng" dirty="0" smtClean="0">
                <a:latin typeface="Agency FB" panose="020B0503020202020204" pitchFamily="34" charset="0"/>
              </a:rPr>
              <a:t>Are we</a:t>
            </a:r>
            <a:r>
              <a:rPr lang="en-US" b="1" u="sng" dirty="0" smtClean="0">
                <a:latin typeface="Agency FB" panose="020B0503020202020204" pitchFamily="34" charset="0"/>
              </a:rPr>
              <a:t> </a:t>
            </a:r>
            <a:r>
              <a:rPr lang="en-US" u="sng" dirty="0" smtClean="0">
                <a:latin typeface="Agency FB" panose="020B0503020202020204" pitchFamily="34" charset="0"/>
              </a:rPr>
              <a:t>going to go </a:t>
            </a:r>
            <a:r>
              <a:rPr lang="en-US" dirty="0" smtClean="0">
                <a:latin typeface="Agency FB" panose="020B0503020202020204" pitchFamily="34" charset="0"/>
              </a:rPr>
              <a:t>on holiday next week?</a:t>
            </a:r>
          </a:p>
          <a:p>
            <a:r>
              <a:rPr lang="en-US" u="sng" dirty="0" smtClean="0">
                <a:latin typeface="Agency FB" panose="020B0503020202020204" pitchFamily="34" charset="0"/>
              </a:rPr>
              <a:t>Are they going to come back </a:t>
            </a:r>
            <a:r>
              <a:rPr lang="en-US" dirty="0" smtClean="0">
                <a:latin typeface="Agency FB" panose="020B0503020202020204" pitchFamily="34" charset="0"/>
              </a:rPr>
              <a:t>2 days later?</a:t>
            </a:r>
            <a:endParaRPr lang="en-US" dirty="0">
              <a:latin typeface="Agency FB" panose="020B0503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177176" y="2527540"/>
            <a:ext cx="3623095" cy="195819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gency FB" panose="020B0503020202020204" pitchFamily="34" charset="0"/>
              </a:rPr>
              <a:t>Questions</a:t>
            </a:r>
          </a:p>
          <a:p>
            <a:r>
              <a:rPr lang="en-US" dirty="0" smtClean="0">
                <a:latin typeface="Agency FB" panose="020B0503020202020204" pitchFamily="34" charset="0"/>
              </a:rPr>
              <a:t>   am</a:t>
            </a:r>
          </a:p>
          <a:p>
            <a:r>
              <a:rPr lang="en-US" dirty="0" smtClean="0">
                <a:latin typeface="Agency FB" panose="020B0503020202020204" pitchFamily="34" charset="0"/>
              </a:rPr>
              <a:t>   is           + </a:t>
            </a:r>
            <a:r>
              <a:rPr lang="en-US" b="1" dirty="0" smtClean="0">
                <a:latin typeface="Agency FB" panose="020B0503020202020204" pitchFamily="34" charset="0"/>
              </a:rPr>
              <a:t>subject </a:t>
            </a:r>
            <a:r>
              <a:rPr lang="en-US" dirty="0" smtClean="0">
                <a:latin typeface="Agency FB" panose="020B0503020202020204" pitchFamily="34" charset="0"/>
              </a:rPr>
              <a:t>+ going to + infinitive +? </a:t>
            </a:r>
          </a:p>
          <a:p>
            <a:r>
              <a:rPr lang="en-US" dirty="0" smtClean="0">
                <a:latin typeface="Agency FB" panose="020B0503020202020204" pitchFamily="34" charset="0"/>
              </a:rPr>
              <a:t>   are</a:t>
            </a:r>
            <a:endParaRPr lang="en-US" dirty="0">
              <a:latin typeface="Agency FB" panose="020B0503020202020204" pitchFamily="34" charset="0"/>
            </a:endParaRPr>
          </a:p>
          <a:p>
            <a:endParaRPr lang="en-US" dirty="0" smtClean="0">
              <a:latin typeface="Agency FB" panose="020B0503020202020204" pitchFamily="34" charset="0"/>
            </a:endParaRPr>
          </a:p>
        </p:txBody>
      </p:sp>
      <p:sp>
        <p:nvSpPr>
          <p:cNvPr id="6" name="Right Brace 5"/>
          <p:cNvSpPr/>
          <p:nvPr/>
        </p:nvSpPr>
        <p:spPr>
          <a:xfrm>
            <a:off x="7885712" y="3169084"/>
            <a:ext cx="155448" cy="914400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man-going-on-holiday-clipart-6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480" y="4191858"/>
            <a:ext cx="1759232" cy="1951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337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ency FB" panose="020B0503020202020204" pitchFamily="34" charset="0"/>
              </a:rPr>
              <a:t>Future tense we use 1. ‘be going to’:</a:t>
            </a:r>
            <a:endParaRPr lang="en-US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>
              <a:latin typeface="Agency FB" panose="020B0503020202020204" pitchFamily="34" charset="0"/>
            </a:endParaRPr>
          </a:p>
          <a:p>
            <a:r>
              <a:rPr lang="en-US" sz="2400" dirty="0" smtClean="0">
                <a:solidFill>
                  <a:schemeClr val="accent2"/>
                </a:solidFill>
                <a:latin typeface="Agency FB" panose="020B0503020202020204" pitchFamily="34" charset="0"/>
              </a:rPr>
              <a:t>3A. Answers to questions:</a:t>
            </a:r>
            <a:endParaRPr lang="en-US" sz="2400" dirty="0">
              <a:solidFill>
                <a:schemeClr val="accent2"/>
              </a:solidFill>
              <a:latin typeface="Agency FB" panose="020B0503020202020204" pitchFamily="34" charset="0"/>
            </a:endParaRPr>
          </a:p>
          <a:p>
            <a:r>
              <a:rPr lang="en-US" u="sng" dirty="0" smtClean="0">
                <a:latin typeface="Agency FB" panose="020B0503020202020204" pitchFamily="34" charset="0"/>
              </a:rPr>
              <a:t>Am I going to play </a:t>
            </a:r>
            <a:r>
              <a:rPr lang="en-US" dirty="0" smtClean="0">
                <a:latin typeface="Agency FB" panose="020B0503020202020204" pitchFamily="34" charset="0"/>
              </a:rPr>
              <a:t>on the left or the right</a:t>
            </a:r>
            <a:r>
              <a:rPr lang="en-US" dirty="0" smtClean="0">
                <a:solidFill>
                  <a:schemeClr val="tx1"/>
                </a:solidFill>
                <a:latin typeface="Agency FB" panose="020B0503020202020204" pitchFamily="34" charset="0"/>
              </a:rPr>
              <a:t>? 			On the right.   </a:t>
            </a:r>
          </a:p>
          <a:p>
            <a:r>
              <a:rPr lang="en-US" u="sng" dirty="0" smtClean="0">
                <a:latin typeface="Agency FB" panose="020B0503020202020204" pitchFamily="34" charset="0"/>
              </a:rPr>
              <a:t>Are you going to go </a:t>
            </a:r>
            <a:r>
              <a:rPr lang="en-US" dirty="0" smtClean="0">
                <a:latin typeface="Agency FB" panose="020B0503020202020204" pitchFamily="34" charset="0"/>
              </a:rPr>
              <a:t>to New York tomorrow?			Yes, I am.    or      No, I’m not.</a:t>
            </a:r>
          </a:p>
          <a:p>
            <a:r>
              <a:rPr lang="en-US" u="sng" dirty="0" smtClean="0">
                <a:latin typeface="Agency FB" panose="020B0503020202020204" pitchFamily="34" charset="0"/>
              </a:rPr>
              <a:t>Is he going to play</a:t>
            </a:r>
            <a:r>
              <a:rPr lang="en-US" dirty="0" smtClean="0">
                <a:latin typeface="Agency FB" panose="020B0503020202020204" pitchFamily="34" charset="0"/>
              </a:rPr>
              <a:t> in the European or World Championships    	In the European Championships.</a:t>
            </a:r>
          </a:p>
          <a:p>
            <a:r>
              <a:rPr lang="en-US" u="sng" dirty="0" smtClean="0">
                <a:latin typeface="Agency FB" panose="020B0503020202020204" pitchFamily="34" charset="0"/>
              </a:rPr>
              <a:t>Is she  going to attend </a:t>
            </a:r>
            <a:r>
              <a:rPr lang="en-US" dirty="0" smtClean="0">
                <a:latin typeface="Agency FB" panose="020B0503020202020204" pitchFamily="34" charset="0"/>
              </a:rPr>
              <a:t>the funeral next Monday?		Yes, she </a:t>
            </a:r>
            <a:r>
              <a:rPr lang="en-US" dirty="0" smtClean="0">
                <a:latin typeface="Agency FB" panose="020B0503020202020204" pitchFamily="34" charset="0"/>
              </a:rPr>
              <a:t>is.   </a:t>
            </a:r>
            <a:r>
              <a:rPr lang="en-US" dirty="0" smtClean="0">
                <a:latin typeface="Agency FB" panose="020B0503020202020204" pitchFamily="34" charset="0"/>
              </a:rPr>
              <a:t>or      No, she isn’t.</a:t>
            </a:r>
          </a:p>
          <a:p>
            <a:r>
              <a:rPr lang="en-US" u="sng" dirty="0" smtClean="0">
                <a:latin typeface="Agency FB" panose="020B0503020202020204" pitchFamily="34" charset="0"/>
              </a:rPr>
              <a:t>Is it going to be replaced to Japan</a:t>
            </a:r>
            <a:r>
              <a:rPr lang="en-US" dirty="0" smtClean="0">
                <a:latin typeface="Agency FB" panose="020B0503020202020204" pitchFamily="34" charset="0"/>
              </a:rPr>
              <a:t>? 			Yes, it is.      or      No, it </a:t>
            </a:r>
            <a:r>
              <a:rPr lang="en-US" dirty="0" smtClean="0">
                <a:latin typeface="Agency FB" panose="020B0503020202020204" pitchFamily="34" charset="0"/>
              </a:rPr>
              <a:t>isn’t.</a:t>
            </a:r>
            <a:r>
              <a:rPr lang="en-US" dirty="0" smtClean="0">
                <a:latin typeface="Agency FB" panose="020B0503020202020204" pitchFamily="34" charset="0"/>
              </a:rPr>
              <a:t>			</a:t>
            </a:r>
          </a:p>
          <a:p>
            <a:r>
              <a:rPr lang="en-US" u="sng" dirty="0" smtClean="0">
                <a:latin typeface="Agency FB" panose="020B0503020202020204" pitchFamily="34" charset="0"/>
              </a:rPr>
              <a:t>Are we</a:t>
            </a:r>
            <a:r>
              <a:rPr lang="en-US" b="1" u="sng" dirty="0" smtClean="0">
                <a:latin typeface="Agency FB" panose="020B0503020202020204" pitchFamily="34" charset="0"/>
              </a:rPr>
              <a:t> </a:t>
            </a:r>
            <a:r>
              <a:rPr lang="en-US" u="sng" dirty="0" smtClean="0">
                <a:latin typeface="Agency FB" panose="020B0503020202020204" pitchFamily="34" charset="0"/>
              </a:rPr>
              <a:t>going on holiday </a:t>
            </a:r>
            <a:r>
              <a:rPr lang="en-US" dirty="0" smtClean="0">
                <a:latin typeface="Agency FB" panose="020B0503020202020204" pitchFamily="34" charset="0"/>
              </a:rPr>
              <a:t>next week?			Yes, we </a:t>
            </a:r>
            <a:r>
              <a:rPr lang="en-US" dirty="0" smtClean="0">
                <a:latin typeface="Agency FB" panose="020B0503020202020204" pitchFamily="34" charset="0"/>
              </a:rPr>
              <a:t>are.   </a:t>
            </a:r>
            <a:r>
              <a:rPr lang="en-US" dirty="0" smtClean="0">
                <a:latin typeface="Agency FB" panose="020B0503020202020204" pitchFamily="34" charset="0"/>
              </a:rPr>
              <a:t>or     No, we aren’t.</a:t>
            </a:r>
          </a:p>
          <a:p>
            <a:r>
              <a:rPr lang="en-US" u="sng" dirty="0" smtClean="0">
                <a:latin typeface="Agency FB" panose="020B0503020202020204" pitchFamily="34" charset="0"/>
              </a:rPr>
              <a:t>Are they going to come back </a:t>
            </a:r>
            <a:r>
              <a:rPr lang="en-US" dirty="0" smtClean="0">
                <a:latin typeface="Agency FB" panose="020B0503020202020204" pitchFamily="34" charset="0"/>
              </a:rPr>
              <a:t>2 days later?		</a:t>
            </a:r>
            <a:r>
              <a:rPr lang="en-US" dirty="0">
                <a:latin typeface="Agency FB" panose="020B0503020202020204" pitchFamily="34" charset="0"/>
              </a:rPr>
              <a:t> </a:t>
            </a:r>
            <a:r>
              <a:rPr lang="en-US" dirty="0" smtClean="0">
                <a:latin typeface="Agency FB" panose="020B0503020202020204" pitchFamily="34" charset="0"/>
              </a:rPr>
              <a:t>                  Yes, they </a:t>
            </a:r>
            <a:r>
              <a:rPr lang="en-US" dirty="0" smtClean="0">
                <a:latin typeface="Agency FB" panose="020B0503020202020204" pitchFamily="34" charset="0"/>
              </a:rPr>
              <a:t>are.   </a:t>
            </a:r>
            <a:r>
              <a:rPr lang="en-US" dirty="0" smtClean="0">
                <a:latin typeface="Agency FB" panose="020B0503020202020204" pitchFamily="34" charset="0"/>
              </a:rPr>
              <a:t>or   No, they aren’t.	</a:t>
            </a:r>
            <a:endParaRPr lang="en-US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698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118745" y="1608455"/>
            <a:ext cx="3384309" cy="4023360"/>
          </a:xfrm>
          <a:prstGeom prst="rect">
            <a:avLst/>
          </a:prstGeom>
        </p:spPr>
        <p:txBody>
          <a:bodyPr vert="horz" lIns="0" tIns="45720" rIns="0" bIns="45720" rtlCol="0">
            <a:normAutofit fontScale="250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endParaRPr lang="en-US" dirty="0" smtClean="0">
              <a:latin typeface="Agency FB" panose="020B0503020202020204" pitchFamily="34" charset="0"/>
            </a:endParaRPr>
          </a:p>
          <a:p>
            <a:pPr marL="0" indent="0">
              <a:buFont typeface="Calibri" panose="020F0502020204030204" pitchFamily="34" charset="0"/>
              <a:buNone/>
            </a:pPr>
            <a:r>
              <a:rPr lang="en-US" dirty="0" smtClean="0">
                <a:latin typeface="Agency FB" panose="020B0503020202020204" pitchFamily="34" charset="0"/>
              </a:rPr>
              <a:t>   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US" dirty="0" smtClean="0">
              <a:latin typeface="Agency FB" panose="020B0503020202020204" pitchFamily="34" charset="0"/>
            </a:endParaRPr>
          </a:p>
          <a:p>
            <a:pPr marL="0" indent="0">
              <a:buFont typeface="Calibri" panose="020F0502020204030204" pitchFamily="34" charset="0"/>
              <a:buNone/>
            </a:pPr>
            <a:r>
              <a:rPr lang="en-US" dirty="0" smtClean="0">
                <a:latin typeface="Agency FB" panose="020B0503020202020204" pitchFamily="34" charset="0"/>
              </a:rPr>
              <a:t> 	</a:t>
            </a:r>
            <a:r>
              <a:rPr lang="en-US" sz="11200" dirty="0" smtClean="0">
                <a:latin typeface="Agency FB" panose="020B0503020202020204" pitchFamily="34" charset="0"/>
              </a:rPr>
              <a:t>come	do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en-US" sz="11200" dirty="0" smtClean="0">
                <a:latin typeface="Agency FB" panose="020B0503020202020204" pitchFamily="34" charset="0"/>
              </a:rPr>
              <a:t>	drive 	fly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en-US" sz="11200" dirty="0" smtClean="0">
                <a:latin typeface="Agency FB" panose="020B0503020202020204" pitchFamily="34" charset="0"/>
              </a:rPr>
              <a:t>	go	leave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en-US" sz="11200" dirty="0" smtClean="0">
                <a:latin typeface="Agency FB" panose="020B0503020202020204" pitchFamily="34" charset="0"/>
              </a:rPr>
              <a:t>	meet 	return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en-US" sz="11200" dirty="0" smtClean="0">
                <a:latin typeface="Agency FB" panose="020B0503020202020204" pitchFamily="34" charset="0"/>
              </a:rPr>
              <a:t>	spend 	start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en-US" sz="11200" dirty="0" smtClean="0">
                <a:latin typeface="Agency FB" panose="020B0503020202020204" pitchFamily="34" charset="0"/>
              </a:rPr>
              <a:t>	stay 	take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US" sz="11200" dirty="0" smtClean="0">
              <a:latin typeface="Agency FB" panose="020B0503020202020204" pitchFamily="34" charset="0"/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11200" dirty="0" smtClean="0">
              <a:latin typeface="Agency FB" panose="020B0503020202020204" pitchFamily="34" charset="0"/>
            </a:endParaRPr>
          </a:p>
          <a:p>
            <a:pPr marL="0" indent="0">
              <a:buFont typeface="Calibri" panose="020F0502020204030204" pitchFamily="34" charset="0"/>
              <a:buNone/>
            </a:pPr>
            <a:r>
              <a:rPr lang="en-US" sz="11200" dirty="0" smtClean="0">
                <a:latin typeface="Agency FB" panose="020B0503020202020204" pitchFamily="34" charset="0"/>
              </a:rPr>
              <a:t>    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US" dirty="0" smtClean="0">
              <a:latin typeface="Agency FB" panose="020B0503020202020204" pitchFamily="34" charset="0"/>
            </a:endParaRPr>
          </a:p>
          <a:p>
            <a:pPr marL="0" indent="0">
              <a:buFont typeface="Calibri" panose="020F0502020204030204" pitchFamily="34" charset="0"/>
              <a:buNone/>
            </a:pPr>
            <a:r>
              <a:rPr lang="en-US" dirty="0" smtClean="0">
                <a:latin typeface="Agency FB" panose="020B0503020202020204" pitchFamily="34" charset="0"/>
              </a:rPr>
              <a:t>  </a:t>
            </a:r>
            <a:endParaRPr lang="en-US" dirty="0">
              <a:latin typeface="Agency FB" panose="020B0503020202020204" pitchFamily="34" charset="0"/>
            </a:endParaRPr>
          </a:p>
        </p:txBody>
      </p:sp>
      <p:pic>
        <p:nvPicPr>
          <p:cNvPr id="9" name="Picture 2" descr="http://images.clipartpanda.com/future-clipart-cliparti1_future-clipart_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908" y="1059815"/>
            <a:ext cx="572452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279" y="-91838"/>
            <a:ext cx="10058400" cy="1450757"/>
          </a:xfrm>
        </p:spPr>
        <p:txBody>
          <a:bodyPr/>
          <a:lstStyle/>
          <a:p>
            <a:r>
              <a:rPr lang="en-US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ency FB" panose="020B0503020202020204" pitchFamily="34" charset="0"/>
              </a:rPr>
              <a:t>Verbs we often use to express </a:t>
            </a:r>
            <a:r>
              <a:rPr lang="en-US" spc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ency FB" panose="020B0503020202020204" pitchFamily="34" charset="0"/>
              </a:rPr>
              <a:t>future tense:</a:t>
            </a:r>
            <a:endParaRPr lang="en-US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655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ency FB" panose="020B0503020202020204" pitchFamily="34" charset="0"/>
              </a:rPr>
              <a:t>Future tense we use 1. ‘be going to’:</a:t>
            </a:r>
            <a:endParaRPr lang="en-US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>
              <a:latin typeface="Agency FB" panose="020B0503020202020204" pitchFamily="34" charset="0"/>
            </a:endParaRPr>
          </a:p>
          <a:p>
            <a:r>
              <a:rPr lang="en-US" sz="2800" dirty="0" smtClean="0">
                <a:latin typeface="Agency FB" panose="020B0503020202020204" pitchFamily="34" charset="0"/>
              </a:rPr>
              <a:t>I am going to go to Tokyo the day after tomorrow.        (Future tense)</a:t>
            </a:r>
          </a:p>
          <a:p>
            <a:r>
              <a:rPr lang="en-US" sz="2800" dirty="0" smtClean="0">
                <a:latin typeface="Agency FB" panose="020B0503020202020204" pitchFamily="34" charset="0"/>
              </a:rPr>
              <a:t>I am going to Tokyo the day after tomorrow.	   (Present continuous tense)</a:t>
            </a:r>
          </a:p>
          <a:p>
            <a:endParaRPr lang="en-US" dirty="0" smtClean="0">
              <a:latin typeface="Agency FB" panose="020B0503020202020204" pitchFamily="34" charset="0"/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accent1"/>
                </a:solidFill>
                <a:latin typeface="Agency FB" panose="020B0503020202020204" pitchFamily="34" charset="0"/>
              </a:rPr>
              <a:t>Both sentences are correct and have the same meaning.</a:t>
            </a:r>
            <a:endParaRPr lang="en-US" sz="2800" dirty="0">
              <a:solidFill>
                <a:schemeClr val="accent1"/>
              </a:solidFill>
              <a:latin typeface="Agency FB" panose="020B0503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0703" y="2139351"/>
            <a:ext cx="2459175" cy="3623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887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757</TotalTime>
  <Words>853</Words>
  <Application>Microsoft Office PowerPoint</Application>
  <PresentationFormat>Widescreen</PresentationFormat>
  <Paragraphs>161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 Unicode MS</vt:lpstr>
      <vt:lpstr>Agency FB</vt:lpstr>
      <vt:lpstr>Bauhaus 93</vt:lpstr>
      <vt:lpstr>Calibri</vt:lpstr>
      <vt:lpstr>Calibri Light</vt:lpstr>
      <vt:lpstr>Cordia New</vt:lpstr>
      <vt:lpstr>MV Boli</vt:lpstr>
      <vt:lpstr>Retrospect</vt:lpstr>
      <vt:lpstr>The Future Tense</vt:lpstr>
      <vt:lpstr>Future tense</vt:lpstr>
      <vt:lpstr>1. ‘Be going to’</vt:lpstr>
      <vt:lpstr>Future tense: we use the expression 1.  ‘be going to’:</vt:lpstr>
      <vt:lpstr>Future tense we use the expression 1. ‘be going to’:</vt:lpstr>
      <vt:lpstr>Future tense we use 1. ‘be going to’:</vt:lpstr>
      <vt:lpstr>Future tense we use 1. ‘be going to’:</vt:lpstr>
      <vt:lpstr>Verbs we often use to express future tense:</vt:lpstr>
      <vt:lpstr>Future tense we use 1. ‘be going to’:</vt:lpstr>
      <vt:lpstr>Words we use in past and future tense</vt:lpstr>
      <vt:lpstr>Comparing the past, present and future tenses</vt:lpstr>
      <vt:lpstr>2. Will</vt:lpstr>
      <vt:lpstr>Use ‘will’ to:  </vt:lpstr>
      <vt:lpstr>2. Using ‘will’        </vt:lpstr>
      <vt:lpstr>2. Using ‘will’          </vt:lpstr>
      <vt:lpstr>2. Using ‘will’        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Future Tense</dc:title>
  <dc:creator>TOPCOM</dc:creator>
  <cp:lastModifiedBy>TOPCOM</cp:lastModifiedBy>
  <cp:revision>68</cp:revision>
  <dcterms:created xsi:type="dcterms:W3CDTF">2016-06-26T07:06:58Z</dcterms:created>
  <dcterms:modified xsi:type="dcterms:W3CDTF">2017-04-09T07:05:08Z</dcterms:modified>
</cp:coreProperties>
</file>